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61" r:id="rId5"/>
  </p:sldMasterIdLst>
  <p:notesMasterIdLst>
    <p:notesMasterId r:id="rId76"/>
  </p:notesMasterIdLst>
  <p:handoutMasterIdLst>
    <p:handoutMasterId r:id="rId77"/>
  </p:handoutMasterIdLst>
  <p:sldIdLst>
    <p:sldId id="256" r:id="rId6"/>
    <p:sldId id="396" r:id="rId7"/>
    <p:sldId id="397" r:id="rId8"/>
    <p:sldId id="257" r:id="rId9"/>
    <p:sldId id="258" r:id="rId10"/>
    <p:sldId id="398" r:id="rId11"/>
    <p:sldId id="259" r:id="rId12"/>
    <p:sldId id="304" r:id="rId13"/>
    <p:sldId id="399" r:id="rId14"/>
    <p:sldId id="400" r:id="rId15"/>
    <p:sldId id="261" r:id="rId16"/>
    <p:sldId id="401" r:id="rId17"/>
    <p:sldId id="262" r:id="rId18"/>
    <p:sldId id="263" r:id="rId19"/>
    <p:sldId id="402" r:id="rId20"/>
    <p:sldId id="264" r:id="rId21"/>
    <p:sldId id="403" r:id="rId22"/>
    <p:sldId id="404" r:id="rId23"/>
    <p:sldId id="405" r:id="rId24"/>
    <p:sldId id="406" r:id="rId25"/>
    <p:sldId id="265" r:id="rId26"/>
    <p:sldId id="266" r:id="rId27"/>
    <p:sldId id="407" r:id="rId28"/>
    <p:sldId id="267" r:id="rId29"/>
    <p:sldId id="408" r:id="rId30"/>
    <p:sldId id="409" r:id="rId31"/>
    <p:sldId id="268" r:id="rId32"/>
    <p:sldId id="410" r:id="rId33"/>
    <p:sldId id="411" r:id="rId34"/>
    <p:sldId id="412" r:id="rId35"/>
    <p:sldId id="269" r:id="rId36"/>
    <p:sldId id="374" r:id="rId37"/>
    <p:sldId id="413" r:id="rId38"/>
    <p:sldId id="270" r:id="rId39"/>
    <p:sldId id="326" r:id="rId40"/>
    <p:sldId id="271" r:id="rId41"/>
    <p:sldId id="327" r:id="rId42"/>
    <p:sldId id="414" r:id="rId43"/>
    <p:sldId id="272" r:id="rId44"/>
    <p:sldId id="415" r:id="rId45"/>
    <p:sldId id="329" r:id="rId46"/>
    <p:sldId id="416" r:id="rId47"/>
    <p:sldId id="273" r:id="rId48"/>
    <p:sldId id="332" r:id="rId49"/>
    <p:sldId id="333" r:id="rId50"/>
    <p:sldId id="274" r:id="rId51"/>
    <p:sldId id="417" r:id="rId52"/>
    <p:sldId id="418" r:id="rId53"/>
    <p:sldId id="275" r:id="rId54"/>
    <p:sldId id="276" r:id="rId55"/>
    <p:sldId id="277" r:id="rId56"/>
    <p:sldId id="419" r:id="rId57"/>
    <p:sldId id="420" r:id="rId58"/>
    <p:sldId id="421" r:id="rId59"/>
    <p:sldId id="278" r:id="rId60"/>
    <p:sldId id="422" r:id="rId61"/>
    <p:sldId id="279" r:id="rId62"/>
    <p:sldId id="423" r:id="rId63"/>
    <p:sldId id="280" r:id="rId64"/>
    <p:sldId id="281" r:id="rId65"/>
    <p:sldId id="282" r:id="rId66"/>
    <p:sldId id="341" r:id="rId67"/>
    <p:sldId id="283" r:id="rId68"/>
    <p:sldId id="424" r:id="rId69"/>
    <p:sldId id="284" r:id="rId70"/>
    <p:sldId id="285" r:id="rId71"/>
    <p:sldId id="425" r:id="rId72"/>
    <p:sldId id="388" r:id="rId73"/>
    <p:sldId id="286" r:id="rId74"/>
    <p:sldId id="287" r:id="rId7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660"/>
  </p:normalViewPr>
  <p:slideViewPr>
    <p:cSldViewPr>
      <p:cViewPr varScale="1">
        <p:scale>
          <a:sx n="103" d="100"/>
          <a:sy n="103" d="100"/>
        </p:scale>
        <p:origin x="23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EE272A-A665-566B-E111-A52AC5746F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FB45-2CBB-DD9E-239A-4A54921E98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5311AC4-3DB6-864C-A770-C861F41CCD07}" type="datetimeFigureOut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06B8B-52F8-9A8C-71B0-F46312C23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FD9DB-5619-AC3A-66C2-700E2AA790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AC0066-EFA3-B343-AD80-FD348945F197}" type="slidenum">
              <a:rPr lang="en-US" altLang="en-GH"/>
              <a:pPr/>
              <a:t>‹#›</a:t>
            </a:fld>
            <a:endParaRPr lang="en-US" altLang="en-G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6E2F06-E272-8745-4562-D46484A0E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C26AB-A00A-366C-141C-2E788D88EC7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84FF82-3707-1441-8C6F-D73AEA28CE2B}" type="datetimeFigureOut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70D731-874E-B7F7-BB42-6E3186309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9F596C4-DF2A-D201-948D-EB36FAA73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3973E-64A5-AD59-3C51-F4527AA5F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2E7A7-802B-A21D-10D2-A26D15538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BD96DAA-8C62-7942-B90A-CA53452A593D}" type="slidenum">
              <a:rPr lang="en-US" altLang="en-GH"/>
              <a:pPr/>
              <a:t>‹#›</a:t>
            </a:fld>
            <a:endParaRPr lang="en-US" altLang="en-G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96CCF48F-BA1B-90E3-F7F1-FAF8D2822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56732F80-CD54-078B-1F30-F6D9154742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E073DE9E-1F10-24A4-6C10-B5C2B8299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871CDA-8467-704D-9C81-20E1E2B68761}" type="slidenum">
              <a:rPr lang="en-US" altLang="en-GH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384FA6F3-7BE1-2446-CB34-9FCA610ABD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79539D12-D0EF-325C-47BA-4DAA94A9F7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1A698419-20DD-63C3-C838-A85B11946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6979FE-6988-2643-B8B6-56CD4FB132EC}" type="slidenum">
              <a:rPr lang="en-US" altLang="en-GH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BA35253F-61DC-0307-1420-4107A0EFE4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58BFCEE3-8B96-EF75-943D-554E44C0C3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3BC4E2A5-8CB1-BCEC-502A-3D1962C67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C827E9-D390-3F4E-9876-A6EB977060FD}" type="slidenum">
              <a:rPr lang="en-US" altLang="en-GH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AFCAF257-75FD-17BB-7839-8C03542A90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DB2178D6-6F2A-8D10-9E96-9494638FEB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EBAC6857-C219-70C2-F5C9-78A8A654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FDA1BD-9553-A349-8A7B-7B5CF0090F04}" type="slidenum">
              <a:rPr lang="en-US" altLang="en-GH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E09F72D2-E504-9B33-EAD8-8099282BE5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62CB6639-560C-7C43-7DAA-A91CBC3878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163A8E52-3C6C-4EF3-7BA9-8B1C7C05B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B0199C-9B3F-3F46-A725-47BFBC045FD8}" type="slidenum">
              <a:rPr lang="en-US" altLang="en-GH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7D737AFC-6A02-7665-B4E9-B0B4919B43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62E3BCA9-A7BA-7CCC-33B2-B2E2B29B26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35172" name="Slide Number Placeholder 3">
            <a:extLst>
              <a:ext uri="{FF2B5EF4-FFF2-40B4-BE49-F238E27FC236}">
                <a16:creationId xmlns:a16="http://schemas.microsoft.com/office/drawing/2014/main" id="{C7C86C70-6DDA-17F2-9036-E13C2AECE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33DD41-D70D-E444-98F3-07ACF4A8B2D4}" type="slidenum">
              <a:rPr lang="en-US" altLang="en-GH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D05BD33-3AA9-E115-7948-7993B7C758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AA623B1F-050A-6FD9-2CD0-04224656A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021DA90E-B0E6-956E-8708-7B6C8634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69A532-47EF-FE42-B596-84DBE3FD5A8C}" type="slidenum">
              <a:rPr lang="en-US" altLang="en-GH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AECC9135-D68C-7A13-1BAE-997DF48C97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ED5C8BE1-A434-76C2-26E5-AE91AA0516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59DC1CB7-779D-827E-BC0E-8BAC524BC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725D4F-19E6-2D4D-AE1F-24DECAB681B4}" type="slidenum">
              <a:rPr lang="en-US" altLang="en-GH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CEBB354C-0681-8321-FD99-A95D371F3C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99A92653-3501-3373-DDBB-03402BA326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20D80E22-CAA6-DDF2-C4FE-072C01877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24C010-3200-3849-A3BF-1844FA3E0EBD}" type="slidenum">
              <a:rPr lang="en-US" altLang="en-GH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7F3DA46-36B7-6072-98C0-D5E0698D05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68F27F88-F84A-EEBE-6B69-B5B7209AA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D4A05C45-9717-7545-A020-55ECF7CBB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B10A50-4974-C948-B1FF-754DCC44CFD6}" type="slidenum">
              <a:rPr lang="en-US" altLang="en-GH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335E6263-DA77-CB27-98DB-1697C28BA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0246784B-61ED-3B66-EAD8-50E5B2985E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3364" name="Slide Number Placeholder 3">
            <a:extLst>
              <a:ext uri="{FF2B5EF4-FFF2-40B4-BE49-F238E27FC236}">
                <a16:creationId xmlns:a16="http://schemas.microsoft.com/office/drawing/2014/main" id="{A00D99F0-7B45-F6E2-D46A-7BD61C339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22564D-3E7B-6749-B76E-F93F0A87FCB2}" type="slidenum">
              <a:rPr lang="en-US" altLang="en-GH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F65E8C16-82D1-DDD7-5A7C-3454BB215A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0573D2D7-D174-E208-5D1A-D553C32DE0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272E1554-33CB-9CBE-6FC6-92B0E417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010618-F7E7-EA42-AF9E-4F48F21E365C}" type="slidenum">
              <a:rPr lang="en-US" altLang="en-GH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ED59FA78-1509-8055-0C18-0801DD36B3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ADF5570E-9A53-E14A-9D4B-89F65101BA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F10B79B5-CB29-55D6-666D-3A8F65689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9E1EAD-3C8A-3C48-ABC4-65752B11970A}" type="slidenum">
              <a:rPr lang="en-US" altLang="en-GH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06AD44E8-8C30-D388-E5DF-7859894390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868DB12B-5FDE-B021-6963-9C79F66AC5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7460" name="Slide Number Placeholder 3">
            <a:extLst>
              <a:ext uri="{FF2B5EF4-FFF2-40B4-BE49-F238E27FC236}">
                <a16:creationId xmlns:a16="http://schemas.microsoft.com/office/drawing/2014/main" id="{4DA04C6C-72DD-F9DE-092B-E6406387A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9B4D74-E926-FE46-8CD8-C9E77BFC3E70}" type="slidenum">
              <a:rPr lang="en-US" altLang="en-GH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61C32409-EDE8-A1E2-FDCA-797AE91B7D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034AACC9-4103-5DA5-C73F-5118E0DCDA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4CA6E5A4-59C0-B200-04B6-57EC9A3D2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A595F6-3D8D-0549-801D-82F4227FA5F5}" type="slidenum">
              <a:rPr lang="en-US" altLang="en-GH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269E93E1-1D20-D02B-8AB8-14C61C82E7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86D96293-4D8A-D9DF-8F61-72ED3D6395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49508" name="Slide Number Placeholder 3">
            <a:extLst>
              <a:ext uri="{FF2B5EF4-FFF2-40B4-BE49-F238E27FC236}">
                <a16:creationId xmlns:a16="http://schemas.microsoft.com/office/drawing/2014/main" id="{FC78033B-E300-7078-0035-3222DAD04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9430D5-3405-E44D-829E-8744025A9A23}" type="slidenum">
              <a:rPr lang="en-US" altLang="en-GH"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BF7295DA-C657-975E-BEC2-A259B1DD2D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32AB6D2C-37EF-A7E8-2004-E4DB80FD5E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655C2055-517B-B59D-A656-48074C3A1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EEE8E6-6D3C-8E4A-A042-D76155EA248B}" type="slidenum">
              <a:rPr lang="en-US" altLang="en-GH"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04CD487F-E981-3986-43FF-C7B8B93305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016EFC84-16DF-AAA2-E99F-56A5AD6D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084C0163-8F64-88D7-4E2E-6FCFFF1D0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775F8FB-B7B5-AE4C-84FB-E06C7E3B8429}" type="slidenum">
              <a:rPr lang="en-US" altLang="en-GH"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DC546680-FA9F-9857-AD68-2F754F742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AFDA5727-4D0A-56FD-805A-8F1E52D571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14E5A49F-9390-15FB-5F7C-8E0D2F8DF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F06701-B006-D24B-A042-4054F800611D}" type="slidenum">
              <a:rPr lang="en-US" altLang="en-GH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68898901-938C-BD2C-A038-F58D00083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606745BC-65F0-0A97-6710-7CEAD04C7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55652" name="Slide Number Placeholder 3">
            <a:extLst>
              <a:ext uri="{FF2B5EF4-FFF2-40B4-BE49-F238E27FC236}">
                <a16:creationId xmlns:a16="http://schemas.microsoft.com/office/drawing/2014/main" id="{31968475-C0BB-C514-7BA7-2E4F51A2A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02DDB1-4A8F-7E43-8C60-C20A1F34A0F2}" type="slidenum">
              <a:rPr lang="en-US" altLang="en-GH">
                <a:latin typeface="Calibri" panose="020F0502020204030204" pitchFamily="34" charset="0"/>
              </a:rPr>
              <a:pPr eaLnBrk="1" hangingPunct="1"/>
              <a:t>51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B1089F0B-7BB4-28CC-0E91-A887D6B86E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F6FA2D6-7CBF-6B71-9F98-ED87F4517A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59748" name="Slide Number Placeholder 3">
            <a:extLst>
              <a:ext uri="{FF2B5EF4-FFF2-40B4-BE49-F238E27FC236}">
                <a16:creationId xmlns:a16="http://schemas.microsoft.com/office/drawing/2014/main" id="{95DB7709-43B8-E3C6-D629-AECB52361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E22A7E-34E0-BB4F-9BCD-A3EDCCAE7940}" type="slidenum">
              <a:rPr lang="en-US" altLang="en-GH">
                <a:latin typeface="Calibri" panose="020F0502020204030204" pitchFamily="34" charset="0"/>
              </a:rPr>
              <a:pPr eaLnBrk="1" hangingPunct="1"/>
              <a:t>55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9543C3C6-A1F4-B09F-9278-74D81342A4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3200B17-3911-44D2-14C9-0DBFA727B1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id="{E8B1723E-D7B2-1729-F3D9-5D8EA7689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DB6895-4FB6-1D43-BD10-FFC42D7B6075}" type="slidenum">
              <a:rPr lang="en-US" altLang="en-GH">
                <a:latin typeface="Calibri" panose="020F0502020204030204" pitchFamily="34" charset="0"/>
              </a:rPr>
              <a:pPr eaLnBrk="1" hangingPunct="1"/>
              <a:t>57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48FDF96A-E429-1472-983D-07053D1AA4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2798701B-58A7-29D3-ACE1-2399E6EA42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A9C2A897-CE74-6CF0-A8EA-A53632C0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5A2734-AE8D-E246-BEC3-579C6E7D68E6}" type="slidenum">
              <a:rPr lang="en-US" altLang="en-GH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0ED514A9-C3C8-E80B-3659-84496D89E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9F41C504-0BD5-914E-44E6-5836F1647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3844" name="Slide Number Placeholder 3">
            <a:extLst>
              <a:ext uri="{FF2B5EF4-FFF2-40B4-BE49-F238E27FC236}">
                <a16:creationId xmlns:a16="http://schemas.microsoft.com/office/drawing/2014/main" id="{A0CDD6BC-4943-1770-3026-501773C29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D9ED4E-81DC-4C4A-ADD4-DD60FC4DDD0B}" type="slidenum">
              <a:rPr lang="en-US" altLang="en-GH">
                <a:latin typeface="Calibri" panose="020F0502020204030204" pitchFamily="34" charset="0"/>
              </a:rPr>
              <a:pPr eaLnBrk="1" hangingPunct="1"/>
              <a:t>59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FD548ECC-43C8-E6B0-C7A1-D1FCC8E334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9A2BDC21-137C-6870-5D96-3C667FA915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4E5BA5CF-BD65-BE6E-E2A9-0E543BD7E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EA5A4D-0C2A-5742-8426-0BD49B6F8D4B}" type="slidenum">
              <a:rPr lang="en-US" altLang="en-GH">
                <a:latin typeface="Calibri" panose="020F0502020204030204" pitchFamily="34" charset="0"/>
              </a:rPr>
              <a:pPr eaLnBrk="1" hangingPunct="1"/>
              <a:t>60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2B7CF884-E17A-6DCE-D735-C1B7877ADE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44322D3-D453-7D1C-1C79-9467FB4400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5892" name="Slide Number Placeholder 3">
            <a:extLst>
              <a:ext uri="{FF2B5EF4-FFF2-40B4-BE49-F238E27FC236}">
                <a16:creationId xmlns:a16="http://schemas.microsoft.com/office/drawing/2014/main" id="{FF7DB092-370E-E023-B9EA-F63D26FB3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27195C-7361-4D4E-B5F6-A5E9ADB323F6}" type="slidenum">
              <a:rPr lang="en-US" altLang="en-GH">
                <a:latin typeface="Calibri" panose="020F0502020204030204" pitchFamily="34" charset="0"/>
              </a:rPr>
              <a:pPr eaLnBrk="1" hangingPunct="1"/>
              <a:t>61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D34316DD-6951-2A20-D356-A9B023412E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F11F24AE-4D9A-6D5D-6D17-A000AA7D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17CA2B42-2D4E-7443-C983-69C03A006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F94ACD-0160-C846-8E39-037BCEACF6B6}" type="slidenum">
              <a:rPr lang="en-US" altLang="en-GH"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3A79BC81-7D7A-BE2E-4AF5-98981B3A94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5E23FC42-8791-591B-1372-126ED9B54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7940" name="Slide Number Placeholder 3">
            <a:extLst>
              <a:ext uri="{FF2B5EF4-FFF2-40B4-BE49-F238E27FC236}">
                <a16:creationId xmlns:a16="http://schemas.microsoft.com/office/drawing/2014/main" id="{35ECD16D-B7DB-78A0-F973-C18C35AB9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3ACDB8-1E80-3646-BEF6-6C1F0A6195BE}" type="slidenum">
              <a:rPr lang="en-US" altLang="en-GH">
                <a:latin typeface="Calibri" panose="020F0502020204030204" pitchFamily="34" charset="0"/>
              </a:rPr>
              <a:pPr eaLnBrk="1" hangingPunct="1"/>
              <a:t>63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BADC9135-26A4-DF13-6D10-476CFDF678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9E3A05C2-4AF0-8F11-5BB9-BE76A865FF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69988" name="Slide Number Placeholder 3">
            <a:extLst>
              <a:ext uri="{FF2B5EF4-FFF2-40B4-BE49-F238E27FC236}">
                <a16:creationId xmlns:a16="http://schemas.microsoft.com/office/drawing/2014/main" id="{22417B2B-16E4-A240-400D-B6A1083A3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B83430-E3D0-644C-AE22-91F50E05593D}" type="slidenum">
              <a:rPr lang="en-US" altLang="en-GH">
                <a:latin typeface="Calibri" panose="020F0502020204030204" pitchFamily="34" charset="0"/>
              </a:rPr>
              <a:pPr eaLnBrk="1" hangingPunct="1"/>
              <a:t>65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19F61D1F-BC7B-3103-A0B6-E8A2CE9FCD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1A4A63BB-A8DC-D203-63B4-FB77A097A3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FB5B9C7A-7FBF-2312-A0C9-2BF890DEA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C7863B-7B5C-ED49-8A75-A2217B7894B1}" type="slidenum">
              <a:rPr lang="en-US" altLang="en-GH">
                <a:latin typeface="Calibri" panose="020F0502020204030204" pitchFamily="34" charset="0"/>
              </a:rPr>
              <a:pPr eaLnBrk="1" hangingPunct="1"/>
              <a:t>66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647E2EB3-AD89-CF6F-F5F7-A5F122A5D7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D8757F84-E580-48AA-E27C-E5D130C4B0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74084" name="Slide Number Placeholder 3">
            <a:extLst>
              <a:ext uri="{FF2B5EF4-FFF2-40B4-BE49-F238E27FC236}">
                <a16:creationId xmlns:a16="http://schemas.microsoft.com/office/drawing/2014/main" id="{85553C62-78C8-DB79-9F6B-03A9FB259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3CF0721-5781-2D4B-9C6D-4FE9EB1DD413}" type="slidenum">
              <a:rPr lang="en-US" altLang="en-GH">
                <a:latin typeface="Calibri" panose="020F0502020204030204" pitchFamily="34" charset="0"/>
              </a:rPr>
              <a:pPr eaLnBrk="1" hangingPunct="1"/>
              <a:t>69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962DFB3E-B640-B1E9-0634-0CE3D34032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B19C0C5D-F5BE-4670-E9DA-EF74D8E707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76132" name="Slide Number Placeholder 3">
            <a:extLst>
              <a:ext uri="{FF2B5EF4-FFF2-40B4-BE49-F238E27FC236}">
                <a16:creationId xmlns:a16="http://schemas.microsoft.com/office/drawing/2014/main" id="{CE26BFB1-9524-DDA2-CE08-DD392465F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3B21E2-EFDA-E74D-A7E2-1643B7385CED}" type="slidenum">
              <a:rPr lang="en-US" altLang="en-GH">
                <a:latin typeface="Calibri" panose="020F0502020204030204" pitchFamily="34" charset="0"/>
              </a:rPr>
              <a:pPr eaLnBrk="1" hangingPunct="1"/>
              <a:t>70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E2A4AE3E-4D11-79D3-095E-B0A9DD78EE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0E552D85-D2DD-4F04-329D-4750D823D2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D37F9F5F-0A00-EAA0-8AEE-383781C50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7CD060C-4884-EA44-AD23-EC7A6560B9DC}" type="slidenum">
              <a:rPr lang="en-US" altLang="en-GH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AAF92D15-81E1-F932-9AF2-2C194670A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55A529F4-0A4C-A764-32C4-E9382BA99D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FBDD02BB-BC16-5AC8-7E2F-761992F3E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C0EFE3-58C1-DF4F-B706-916F063C0FE6}" type="slidenum">
              <a:rPr lang="en-US" altLang="en-GH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C4BD4DE3-9AB9-7C46-BCA6-391314F9AC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0B39DE38-F2AA-F3E1-BA1A-F459EF8835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7A3ED9D4-2F26-9FD0-FB03-588E217C3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4A3670-2761-0D40-B283-40F04460F56E}" type="slidenum">
              <a:rPr lang="en-US" altLang="en-GH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0D19AC10-549E-405F-EE87-9A7478CCE4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24195D93-4FD7-CDA3-E23F-F41D6CCC8B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AB7C8BA3-3639-C842-B878-F9D94D8D0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65BD03-9328-6441-BFEB-44066E74836E}" type="slidenum">
              <a:rPr lang="en-US" altLang="en-GH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38EF44CF-11F5-C391-5C4A-DE06AC9115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AD099313-E7BF-DCBF-EC23-7EB91CF39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66EFB20A-2547-DBB2-B597-AEEE71DA4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45E923-ECCB-9246-8CE1-C136F46817EE}" type="slidenum">
              <a:rPr lang="en-US" altLang="en-GH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1B15DDB3-7AEB-FFDD-DB60-920B53362A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8BF50F17-04D5-59CB-F02F-6671A18D8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H" altLang="en-GH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D4871D22-2007-D4D0-9AB2-3EC367857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8AB422-D4B7-5D4E-B4BC-399156D6DD0A}" type="slidenum">
              <a:rPr lang="en-US" altLang="en-GH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GH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8428D9DD-42F8-BBDD-41F2-460AA23A30CB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B9CC4FF0-F611-B279-B660-A81637BBE580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41EA111-E2B9-D2DA-D883-66985626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0CA7933-62C2-5B12-77EE-87D56F78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GH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6562D76-E3BB-FF54-79E3-91CBEE1C5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E4C158-677D-72AA-FB8B-541A834F28CB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2469FBB-3546-06B7-6804-5ECCEAB96521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9">
            <a:extLst>
              <a:ext uri="{FF2B5EF4-FFF2-40B4-BE49-F238E27FC236}">
                <a16:creationId xmlns:a16="http://schemas.microsoft.com/office/drawing/2014/main" id="{5502135E-F961-0813-79C7-7C4E484E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79B5F43-B65D-5944-AD37-AD70FC376C4F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11" name="Slide Number Placeholder 26">
            <a:extLst>
              <a:ext uri="{FF2B5EF4-FFF2-40B4-BE49-F238E27FC236}">
                <a16:creationId xmlns:a16="http://schemas.microsoft.com/office/drawing/2014/main" id="{F1F081F6-0B39-BB1A-0ACA-97FAA39A3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AA6097-F0C7-3847-983E-11A8BFD263DA}" type="slidenum">
              <a:rPr lang="en-US" altLang="en-GH"/>
              <a:pPr/>
              <a:t>‹#›</a:t>
            </a:fld>
            <a:endParaRPr lang="en-US" altLang="en-GH"/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67B33F09-EC99-F9DF-7509-BDB602DD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701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1C64E99B-43A8-888A-336C-4B2701A4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7378A-FC97-8F43-9997-9F8F1EDAEA17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D0E4CDE5-BB2E-028A-BE52-7F7A32DD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80949B8-B3E5-EDE6-F8CA-20861091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7A5E52-F978-EE4C-A16C-08DDB66E6C01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405741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9FFA2A4E-5CB7-C1AA-AC9F-D61E52D4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D24B5-3F9F-5149-BD72-A548D75F5606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2400B96B-1AC1-6119-5506-8D5CEB16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D9E70B31-AA77-9D95-D4BF-6EFE6507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03E7D-BEE2-CA47-B822-1450E0C510A0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1896791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8F1F770-3DC8-1B9F-1250-54B7CF23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D043F-56C9-BD4D-A3BA-B002D18D0C89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3A782C0A-E072-75A7-207D-FBBB2FC4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82B6894B-5DE5-196B-2641-4A18BC8D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AA4E9-A4EB-3541-A93B-A27654B465CB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33456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93BFD6A-FC66-C799-E034-664B938AC3EE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FD900C6-6703-F0BF-94E9-D1873CAA34D7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DFCED39-D471-3BF3-2DF3-55C8AC9D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E0F1A1-A549-A84C-92A4-A1414FF93B32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F03689-3EF4-B831-D1A6-967266C5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B3FC4E-F8B0-D058-BADB-D4BCC4F6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C696C-E267-584C-BAD4-9382A79F1969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141559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>
            <a:extLst>
              <a:ext uri="{FF2B5EF4-FFF2-40B4-BE49-F238E27FC236}">
                <a16:creationId xmlns:a16="http://schemas.microsoft.com/office/drawing/2014/main" id="{98C520C1-62B2-E6E7-C2E8-47FAF4B133FD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ADC05617-56ED-9144-79B6-FBE4E47CA929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963F689-53F4-ADAC-8A07-B8243244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DE4AC62-6C3E-D94C-A47E-8ADD89D92CB7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2E9866-8AF3-5C8E-7F81-0AE5B0EF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7D9A1AA-829C-7CE6-0EDC-5E8F2564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68420-B6DA-3444-B2A1-4A4D01A11B80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424639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E19790F-37A7-C96B-398E-814758DC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F9EAD44-374D-3840-A7F9-CD24C96957A3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F67585-D69A-474E-A5B2-8EBDC565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E4AFB3B-18DA-ED77-B101-AF0BB95D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CA8B2-0CC7-6D49-985B-C3AE5845EE3E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67070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8D607-0519-F3E4-621E-B9CD56DD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B44BE18-2F35-2C4C-A5BA-FBB537DF9965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77C7C-9C6C-4015-366A-2A22C0DD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93ABF-ECD3-B411-EBC7-AE0AFBE7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FE7713-B909-9B42-9EEE-D8E2C8B41C3F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2547780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887E600-2562-6A9F-9503-D4C670B0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038C213-E598-5E4B-89D7-879DBCD8B6C6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52955E1-3353-6BCB-5313-04B86A65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B0E92D3-047F-E021-C157-3D4675AF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F4BAE-8A24-194B-8167-344A3246FA5D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32771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3E986D7A-3837-1932-8052-755D39DC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3CD79-F94C-9840-AAAF-303A220317F1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0ABE0AAF-3AA5-4A08-44D4-5EFAF568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789962CC-7401-A2F9-551C-2C6B9ECB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A8DCE0-2B41-264C-90E9-4F0A29E0B2CA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3747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B7609-D48D-74B9-D0CE-85F4787E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B8FB8B-7875-BB47-BB3A-931F20F67263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D6BC9-A109-7AE4-D04E-C70E52C1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6FE6B-6E7A-2089-3A04-4A3AE322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A33B6-312F-EC42-B35B-E2C4C31BE950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350344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696C848-9BBF-0433-5ACA-320B961B1AA8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A3B380B6-292A-8763-13F7-99A2F76A8233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996609E-B2E0-BE92-6904-760CD120B2E8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4F8157-7EB6-0547-B25B-9DCB9E4B1462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>
            <a:extLst>
              <a:ext uri="{FF2B5EF4-FFF2-40B4-BE49-F238E27FC236}">
                <a16:creationId xmlns:a16="http://schemas.microsoft.com/office/drawing/2014/main" id="{7DE8EAA4-9828-46AF-4FED-D909EEE2FE63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74DBCA4-B13B-4972-CE6E-40BCA82CB21A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A3745E6-2CF8-7012-6516-F8634FD4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61DFB95-48C5-CF41-85E3-DEE1D8D8B785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65A76F9-D21A-B01E-7DBD-97BB573C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D6D4DCC-5CF2-57C3-3238-D7E80447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E6A4A1-7611-664F-9347-D52671787525}" type="slidenum">
              <a:rPr lang="en-US" altLang="en-GH"/>
              <a:pPr/>
              <a:t>‹#›</a:t>
            </a:fld>
            <a:endParaRPr lang="en-US" altLang="en-GH"/>
          </a:p>
        </p:txBody>
      </p:sp>
    </p:spTree>
    <p:extLst>
      <p:ext uri="{BB962C8B-B14F-4D97-AF65-F5344CB8AC3E}">
        <p14:creationId xmlns:p14="http://schemas.microsoft.com/office/powerpoint/2010/main" val="669677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9E142BEE-ED9B-9C78-BA82-21F74FF7A2DA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>
            <a:extLst>
              <a:ext uri="{FF2B5EF4-FFF2-40B4-BE49-F238E27FC236}">
                <a16:creationId xmlns:a16="http://schemas.microsoft.com/office/drawing/2014/main" id="{91F4E542-C197-37CF-DC95-643E975DEE5C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CB765551-4BC2-A5A1-8CFD-89516F24F90B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36216C-1F8F-F050-20B8-9091E11A1FE1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CE88D05E-07CB-924B-298F-CD95F797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6622970C-CB49-6B65-349A-8D69AC6F8F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H"/>
              <a:t>Click to edit Master text styles</a:t>
            </a:r>
          </a:p>
          <a:p>
            <a:pPr lvl="1"/>
            <a:r>
              <a:rPr lang="en-US" altLang="en-GH"/>
              <a:t>Second level</a:t>
            </a:r>
          </a:p>
          <a:p>
            <a:pPr lvl="2"/>
            <a:r>
              <a:rPr lang="en-US" altLang="en-GH"/>
              <a:t>Third level</a:t>
            </a:r>
          </a:p>
          <a:p>
            <a:pPr lvl="3"/>
            <a:r>
              <a:rPr lang="en-US" altLang="en-GH"/>
              <a:t>Fourth level</a:t>
            </a:r>
          </a:p>
          <a:p>
            <a:pPr lvl="4"/>
            <a:r>
              <a:rPr lang="en-US" altLang="en-GH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5ED0049-BF30-D918-80CB-F333BD8C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54B2DD4C-47F6-354A-9E66-644A8BA1051F}" type="datetime1">
              <a:rPr lang="en-US"/>
              <a:pPr>
                <a:defRPr/>
              </a:pPr>
              <a:t>3/27/23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471412C-BF33-226F-0836-916AA7AD7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F2A9DA9-1750-7640-2A98-332D35901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E10A2A6F-B818-9942-83E0-4FC18808FA9B}" type="slidenum">
              <a:rPr lang="en-US" altLang="en-GH"/>
              <a:pPr/>
              <a:t>‹#›</a:t>
            </a:fld>
            <a:endParaRPr lang="en-US" altLang="en-GH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1D0FF9C-2DE6-7DD0-9E06-19F3A97627EA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8B9A251-CE17-F486-304E-840488099EF1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22" r:id="rId7"/>
    <p:sldLayoutId id="2147483832" r:id="rId8"/>
    <p:sldLayoutId id="2147483833" r:id="rId9"/>
    <p:sldLayoutId id="2147483823" r:id="rId10"/>
    <p:sldLayoutId id="2147483824" r:id="rId11"/>
    <p:sldLayoutId id="21474838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CDC6-0B17-2009-DE0A-671DADBD6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Introduction to 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Java Applications</a:t>
            </a:r>
          </a:p>
        </p:txBody>
      </p:sp>
      <p:sp>
        <p:nvSpPr>
          <p:cNvPr id="10243" name="Subtitle 3">
            <a:extLst>
              <a:ext uri="{FF2B5EF4-FFF2-40B4-BE49-F238E27FC236}">
                <a16:creationId xmlns:a16="http://schemas.microsoft.com/office/drawing/2014/main" id="{132E6D02-AA17-639E-B923-1E1A7429A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en-GH"/>
              <a:t>Java™ How to Program, 9/e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78A3F-4AD6-D631-2468-FA2A8102DE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ch02imageslides_Page_08.png">
            <a:extLst>
              <a:ext uri="{FF2B5EF4-FFF2-40B4-BE49-F238E27FC236}">
                <a16:creationId xmlns:a16="http://schemas.microsoft.com/office/drawing/2014/main" id="{7F0646C2-0694-1088-2E83-E898B0564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FDB69-1439-31F2-E099-9A41726D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3CCA-E317-C90C-AEF9-41AF6747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D6136548-094F-F042-6E0D-5472C05FE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Blank lines and space characters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Make programs easier to read.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Blank lines, spaces and tabs are known as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white space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(or whitespace).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White space is ignored by the compiler.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448FD-BC15-61C0-79AA-AF40F7B5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02imageslides_Page_09.png">
            <a:extLst>
              <a:ext uri="{FF2B5EF4-FFF2-40B4-BE49-F238E27FC236}">
                <a16:creationId xmlns:a16="http://schemas.microsoft.com/office/drawing/2014/main" id="{700EE56C-B5D7-8C61-6F03-849C85E563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B9539-AF65-4F72-6B51-B07123F9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2DBC-33D8-CA97-F7A4-FC74E21B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22531" name="Text Placeholder 2">
            <a:extLst>
              <a:ext uri="{FF2B5EF4-FFF2-40B4-BE49-F238E27FC236}">
                <a16:creationId xmlns:a16="http://schemas.microsoft.com/office/drawing/2014/main" id="{58FBB7C8-6BDE-8362-8FF8-E1F3FC1E3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Class declaration</a:t>
            </a:r>
          </a:p>
          <a:p>
            <a:pPr lvl="2" eaLnBrk="1" hangingPunct="1">
              <a:spcAft>
                <a:spcPts val="600"/>
              </a:spcAft>
              <a:buFont typeface="Wingdings 2" pitchFamily="2" charset="2"/>
              <a:buNone/>
            </a:pPr>
            <a:r>
              <a:rPr lang="en-US" altLang="en-GH">
                <a:solidFill>
                  <a:srgbClr val="0000FF"/>
                </a:solidFill>
                <a:latin typeface="Lucida Console" panose="020B0609040504020204" pitchFamily="49" charset="0"/>
              </a:rPr>
              <a:t>	public class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 Welcome1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Every Java program consists of at least one class that you define.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 b="1">
                <a:solidFill>
                  <a:srgbClr val="FF0000"/>
                </a:solidFill>
                <a:latin typeface="LucidaSansTypewriter" pitchFamily="49" charset="0"/>
              </a:rPr>
              <a:t>class</a:t>
            </a:r>
            <a:r>
              <a:rPr lang="en-US" altLang="en-GH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keyword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introduces a class declaration and is immediately followed by the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class name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Keywords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(Appendix C) are reserved for use by Java and are always spelled with all lowercase letters.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A73A1-DF86-1B68-5071-695071EF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A79B-2D70-FB1A-E0A6-CF087173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5EDF6FB6-2583-0F5D-6333-76FBD5195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Class names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By convention, begin with a capital letter and capitalize the first letter of each word they include (e.g.,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SampleClassName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 class name is an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identifier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—a series of characters consisting of letters, digits, underscores (</a:t>
            </a:r>
            <a:r>
              <a:rPr lang="en-US" altLang="en-GH">
                <a:solidFill>
                  <a:srgbClr val="000000"/>
                </a:solidFill>
                <a:latin typeface="LucidaSansTypewriter" pitchFamily="49" charset="0"/>
              </a:rPr>
              <a:t>_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) and dollar signs (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$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) that does not begin with a digit and does not contain spaces.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Java is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case sensitive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—uppercase and lowercase letters are distinct—so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a1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A1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are different (but both valid) identifiers.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AC63-641E-2F80-BC03-7F4CC877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02imageslides_Page_10.png">
            <a:extLst>
              <a:ext uri="{FF2B5EF4-FFF2-40B4-BE49-F238E27FC236}">
                <a16:creationId xmlns:a16="http://schemas.microsoft.com/office/drawing/2014/main" id="{2D2414E7-B2FF-6AE9-A9E7-045EB47FD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C5BF8-2808-9371-1822-8ACC75CB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5A8B-0BA9-3F25-2D05-DCC1EB28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B579A569-F27C-E0D8-D2C2-2623DB3B7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Braces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left brace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{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begins the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body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of every class declaration.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 corresponding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right brace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}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must end each class declaration.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Code between braces should be indented.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This indentation is one of the spacing conventions mentioned earlier.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9BB36-CBFA-D41D-8629-172ED139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02imageslides_Page_11.png">
            <a:extLst>
              <a:ext uri="{FF2B5EF4-FFF2-40B4-BE49-F238E27FC236}">
                <a16:creationId xmlns:a16="http://schemas.microsoft.com/office/drawing/2014/main" id="{E6CFE8A1-2051-492E-D2A2-6B54F0876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8AAA6-FEF0-2FE7-8B00-5F078578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02imageslides_Page_12.png">
            <a:extLst>
              <a:ext uri="{FF2B5EF4-FFF2-40B4-BE49-F238E27FC236}">
                <a16:creationId xmlns:a16="http://schemas.microsoft.com/office/drawing/2014/main" id="{6F12C0FA-E43E-A530-E21C-CDF2B0EFC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F97A-B27E-B67D-64B4-9B220F2F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02imageslides_Page_13.png">
            <a:extLst>
              <a:ext uri="{FF2B5EF4-FFF2-40B4-BE49-F238E27FC236}">
                <a16:creationId xmlns:a16="http://schemas.microsoft.com/office/drawing/2014/main" id="{424A3268-0184-885B-5C93-0A9C78921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2C21B-037B-9AF6-5D3F-4ABAA1F8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h02imageslides_Page_03.png">
            <a:extLst>
              <a:ext uri="{FF2B5EF4-FFF2-40B4-BE49-F238E27FC236}">
                <a16:creationId xmlns:a16="http://schemas.microsoft.com/office/drawing/2014/main" id="{EDA97260-146B-91AA-0449-82E1A2DFE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74E23-ECD2-30B1-8F41-539AB1B7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h02imageslides_Page_14.png">
            <a:extLst>
              <a:ext uri="{FF2B5EF4-FFF2-40B4-BE49-F238E27FC236}">
                <a16:creationId xmlns:a16="http://schemas.microsoft.com/office/drawing/2014/main" id="{3ED38B1C-3CD1-72A0-CC43-777D78D6B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1D8D1-6BB4-0C19-F6AB-7E1DD445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115C-9663-EACE-22F1-759A6B45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77A572BF-09AD-5153-736B-9A5849793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Declaring the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Method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>
                <a:solidFill>
                  <a:srgbClr val="0000FF"/>
                </a:solidFill>
                <a:latin typeface="Lucida Console" pitchFamily="49" charset="0"/>
              </a:rPr>
              <a:t>	public static void </a:t>
            </a:r>
            <a:r>
              <a:rPr lang="en-US">
                <a:solidFill>
                  <a:srgbClr val="FF0000"/>
                </a:solidFill>
                <a:latin typeface="Lucida Console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( String[] args )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Starting point of every Java application.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Parentheses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after the identifier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indicate that it’s a program building block called a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method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Java class declarations normally contain one or more methods.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FF0000"/>
                </a:solidFill>
                <a:latin typeface="Lucida Console" pitchFamily="49" charset="0"/>
              </a:rPr>
              <a:t>main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must be defined as shown; otherwise, the JVM will not execute the application.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Methods perform tasks and can return information when they complete their tasks.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Keyword </a:t>
            </a:r>
            <a:r>
              <a:rPr lang="en-US" b="1">
                <a:solidFill>
                  <a:srgbClr val="0000FF"/>
                </a:solidFill>
                <a:latin typeface="LucidaSansTypewriter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indicates that this method will not return any information.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3D2D-6BAB-929E-4AB7-F1BFBE7F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CCCA-0802-9825-C23F-86785E24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31747" name="Text Placeholder 2">
            <a:extLst>
              <a:ext uri="{FF2B5EF4-FFF2-40B4-BE49-F238E27FC236}">
                <a16:creationId xmlns:a16="http://schemas.microsoft.com/office/drawing/2014/main" id="{199A8FE2-F29D-D839-85A8-75D876A4E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Body of the method declaration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Enclosed in left and right braces.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Statement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	</a:t>
            </a:r>
            <a:r>
              <a:rPr lang="en-US" sz="1700">
                <a:solidFill>
                  <a:srgbClr val="000000"/>
                </a:solidFill>
                <a:latin typeface="Lucida Console" pitchFamily="49" charset="0"/>
              </a:rPr>
              <a:t>System.out.println(</a:t>
            </a:r>
            <a:r>
              <a:rPr lang="en-US" sz="1700">
                <a:solidFill>
                  <a:srgbClr val="128AFF"/>
                </a:solidFill>
                <a:latin typeface="Lucida Console" pitchFamily="49" charset="0"/>
              </a:rPr>
              <a:t>"Welcome to Java Programming!"</a:t>
            </a:r>
            <a:r>
              <a:rPr lang="en-US" sz="1700">
                <a:solidFill>
                  <a:srgbClr val="000000"/>
                </a:solidFill>
                <a:latin typeface="Lucida Console" pitchFamily="49" charset="0"/>
              </a:rPr>
              <a:t>);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Instructs the computer to perform an action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Char char="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Print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string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of characters contained between the double quotation marks.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 string is sometimes called a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character string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or a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string literal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White-space characters in strings are not ignored by the compiler.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Strings cannot span multiple lines of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89250-36A3-5ACD-3F32-07549BFA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02imageslides_Page_15.png">
            <a:extLst>
              <a:ext uri="{FF2B5EF4-FFF2-40B4-BE49-F238E27FC236}">
                <a16:creationId xmlns:a16="http://schemas.microsoft.com/office/drawing/2014/main" id="{BA5A54D7-544E-C7A9-56F4-08E6C50967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B4DAD-19F4-AD74-C819-A385259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94CA-3669-42D8-0840-13CEC435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33795" name="Text Placeholder 2">
            <a:extLst>
              <a:ext uri="{FF2B5EF4-FFF2-40B4-BE49-F238E27FC236}">
                <a16:creationId xmlns:a16="http://schemas.microsoft.com/office/drawing/2014/main" id="{4EAE3E32-BD78-E466-2593-2F6459135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b="1">
                <a:solidFill>
                  <a:srgbClr val="0000FF"/>
                </a:solidFill>
                <a:latin typeface="LucidaSansTypewriter" pitchFamily="49" charset="0"/>
              </a:rPr>
              <a:t>System.out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object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Standard output object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Allows Java applications to display strings in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command window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from which the Java application executes.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b="1">
                <a:solidFill>
                  <a:srgbClr val="0000FF"/>
                </a:solidFill>
                <a:latin typeface="LucidaSansTypewriter" pitchFamily="49" charset="0"/>
              </a:rPr>
              <a:t>System.out.println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method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Displays (or prints) a line of text in the command window.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string in the parentheses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argument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to the method.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Positions the output cursor at the beginning of the next line in the command window.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Most statements end with a semicolon.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52474-422B-9832-BEC8-4A10C073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h02imageslides_Page_16.png">
            <a:extLst>
              <a:ext uri="{FF2B5EF4-FFF2-40B4-BE49-F238E27FC236}">
                <a16:creationId xmlns:a16="http://schemas.microsoft.com/office/drawing/2014/main" id="{F120D2D1-DC24-D972-C362-B08ACEC3C2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57629-0047-3866-7954-F2CEBB55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h02imageslides_Page_17.png">
            <a:extLst>
              <a:ext uri="{FF2B5EF4-FFF2-40B4-BE49-F238E27FC236}">
                <a16:creationId xmlns:a16="http://schemas.microsoft.com/office/drawing/2014/main" id="{F100CB72-886C-54DE-0838-C21D9A80E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CBC82-4DC8-4F4A-3DAB-ADF4A1A8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33D9-E203-FAE8-BD15-97A491ED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36867" name="Text Placeholder 2">
            <a:extLst>
              <a:ext uri="{FF2B5EF4-FFF2-40B4-BE49-F238E27FC236}">
                <a16:creationId xmlns:a16="http://schemas.microsoft.com/office/drawing/2014/main" id="{D8ADFD9E-B809-F204-65B2-EFC2CE432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Compiling and Executing Your First Java Application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Open a command window and change to the directory where the program is stored.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Many operating systems use the command 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cd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to change directories.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To compile the program, type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	</a:t>
            </a:r>
            <a:r>
              <a:rPr lang="en-US" sz="1900" b="1">
                <a:solidFill>
                  <a:srgbClr val="FF0000"/>
                </a:solidFill>
                <a:latin typeface="Lucida Console" pitchFamily="49" charset="0"/>
              </a:rPr>
              <a:t>javac</a:t>
            </a: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 Welcome1.java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If the program contains no syntax errors, preceding command creates a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.class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file (known as the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class file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) containing the platform-independent Java bytecodes that represent the application.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When we use the </a:t>
            </a:r>
            <a:r>
              <a:rPr lang="en-US" sz="2100" b="1">
                <a:solidFill>
                  <a:srgbClr val="FF0000"/>
                </a:solidFill>
                <a:latin typeface="Lucida Console" pitchFamily="49" charset="0"/>
              </a:rPr>
              <a:t>java</a:t>
            </a:r>
            <a:r>
              <a:rPr lang="en-US" sz="21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command to execute the application on a given platform, these bytecodes will be translated by the JVM into instructions that are understood by the underlying operating system.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E8501-8153-436C-DE31-3C562F8A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h02imageslides_Page_18.png">
            <a:extLst>
              <a:ext uri="{FF2B5EF4-FFF2-40B4-BE49-F238E27FC236}">
                <a16:creationId xmlns:a16="http://schemas.microsoft.com/office/drawing/2014/main" id="{601D0972-10FE-0AD1-A550-FBDA07A02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398B-60BB-585E-D40C-E6EBCE4C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h02imageslides_Page_19.png">
            <a:extLst>
              <a:ext uri="{FF2B5EF4-FFF2-40B4-BE49-F238E27FC236}">
                <a16:creationId xmlns:a16="http://schemas.microsoft.com/office/drawing/2014/main" id="{AA721078-F8A3-5026-A667-BFD50A3B4F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0F095-A12B-02C3-490B-9B1A56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ch02imageslides_Page_04.png">
            <a:extLst>
              <a:ext uri="{FF2B5EF4-FFF2-40B4-BE49-F238E27FC236}">
                <a16:creationId xmlns:a16="http://schemas.microsoft.com/office/drawing/2014/main" id="{A9CB2775-284E-FEB2-450E-E96309EA9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D463E-88CF-4083-E404-BE52483B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02imageslides_Page_20.png">
            <a:extLst>
              <a:ext uri="{FF2B5EF4-FFF2-40B4-BE49-F238E27FC236}">
                <a16:creationId xmlns:a16="http://schemas.microsoft.com/office/drawing/2014/main" id="{4C6C6A8B-A3A6-BB15-7C32-40869BE49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BFA2E-BDA2-41A0-9B54-8838BC92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84AF-F058-0F8F-BB55-811406B5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40963" name="Text Placeholder 2">
            <a:extLst>
              <a:ext uri="{FF2B5EF4-FFF2-40B4-BE49-F238E27FC236}">
                <a16:creationId xmlns:a16="http://schemas.microsoft.com/office/drawing/2014/main" id="{53C28AD6-8D12-B59C-F644-87FF72F73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To execute the program, type </a:t>
            </a:r>
            <a:r>
              <a:rPr lang="en-US" altLang="en-GH" b="1">
                <a:solidFill>
                  <a:srgbClr val="FF0000"/>
                </a:solidFill>
                <a:latin typeface="Lucida Console" panose="020B0609040504020204" pitchFamily="49" charset="0"/>
              </a:rPr>
              <a:t>java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 Welcome1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Launches the JVM, which loads the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.class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file for class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Welcome1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Note that the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.class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file-name extension is omitted from the preceding command; otherwise, the JVM will not execute the program.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The JVM calls method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to execute the program.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46B7-9A81-B133-C675-D9FC947B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02imageslides_Page_21.PNG">
            <a:extLst>
              <a:ext uri="{FF2B5EF4-FFF2-40B4-BE49-F238E27FC236}">
                <a16:creationId xmlns:a16="http://schemas.microsoft.com/office/drawing/2014/main" id="{7E3F72B0-DE0B-3EE3-E11C-0CF22BA46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9"/>
          <a:stretch>
            <a:fillRect/>
          </a:stretch>
        </p:blipFill>
        <p:spPr bwMode="auto">
          <a:xfrm>
            <a:off x="0" y="652463"/>
            <a:ext cx="906780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E29F4-95F0-BF2F-0718-2EAE0E27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ch02imageslides_Page_22.png">
            <a:extLst>
              <a:ext uri="{FF2B5EF4-FFF2-40B4-BE49-F238E27FC236}">
                <a16:creationId xmlns:a16="http://schemas.microsoft.com/office/drawing/2014/main" id="{8992D724-9A6C-2330-69B6-E0464B6DC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18AED-826C-7032-B61C-F9A311E7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868F-FD6A-21C8-8E73-FAB39FF3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sz="2400" dirty="0">
                <a:solidFill>
                  <a:srgbClr val="3380E6"/>
                </a:solidFill>
                <a:latin typeface="Arial"/>
              </a:rPr>
              <a:t>Modifying Your First Java Program</a:t>
            </a:r>
          </a:p>
        </p:txBody>
      </p:sp>
      <p:sp>
        <p:nvSpPr>
          <p:cNvPr id="44035" name="Text Placeholder 2">
            <a:extLst>
              <a:ext uri="{FF2B5EF4-FFF2-40B4-BE49-F238E27FC236}">
                <a16:creationId xmlns:a16="http://schemas.microsoft.com/office/drawing/2014/main" id="{8299F3E9-1A0B-7A60-946C-F2F68BC1E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Class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Welcome2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shown in Fig. 2.3, uses two statements to produce the same output as that shown in Fig. 2.1.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New and key features in each code listing are highlighted.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System.out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’s method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displays a string.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Unlike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println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does not position the output cursor at the beginning of the next line in the command window.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next character the program displays will appear immediately after the last character that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displays.</a:t>
            </a:r>
          </a:p>
          <a:p>
            <a:pPr lvl="1" eaLnBrk="1" hangingPunct="1">
              <a:spcAft>
                <a:spcPts val="60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DAE71-10D1-C1BB-B3BB-AE96AB18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ch02imageslides_Page_25.png">
            <a:extLst>
              <a:ext uri="{FF2B5EF4-FFF2-40B4-BE49-F238E27FC236}">
                <a16:creationId xmlns:a16="http://schemas.microsoft.com/office/drawing/2014/main" id="{7BA7D580-4E3E-60F8-FDA0-18D5E1B079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55F4A-74C3-1121-D0CE-6A573B41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FACD-7B6C-C155-809B-249A55FB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sz="2400" dirty="0">
                <a:solidFill>
                  <a:srgbClr val="3380E6"/>
                </a:solidFill>
                <a:latin typeface="Arial"/>
              </a:rPr>
              <a:t>Modifying Your First Java Program (Cont.)</a:t>
            </a:r>
          </a:p>
        </p:txBody>
      </p:sp>
      <p:sp>
        <p:nvSpPr>
          <p:cNvPr id="46083" name="Text Placeholder 2">
            <a:extLst>
              <a:ext uri="{FF2B5EF4-FFF2-40B4-BE49-F238E27FC236}">
                <a16:creationId xmlns:a16="http://schemas.microsoft.com/office/drawing/2014/main" id="{B98E48D8-FF83-2BDF-A15C-91297B392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Newline characters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indicate to </a:t>
            </a:r>
            <a:r>
              <a:rPr lang="en-US" sz="2500">
                <a:solidFill>
                  <a:srgbClr val="000000"/>
                </a:solidFill>
                <a:latin typeface="Lucida Console" pitchFamily="49" charset="0"/>
              </a:rPr>
              <a:t>System.out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’s </a:t>
            </a:r>
            <a:r>
              <a:rPr lang="en-US" sz="2500">
                <a:solidFill>
                  <a:srgbClr val="FF0000"/>
                </a:solidFill>
                <a:latin typeface="Lucida Console" pitchFamily="49" charset="0"/>
              </a:rPr>
              <a:t>print</a:t>
            </a:r>
            <a:r>
              <a:rPr lang="en-US" sz="25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500">
                <a:solidFill>
                  <a:srgbClr val="FF0000"/>
                </a:solidFill>
                <a:latin typeface="Lucida Console" pitchFamily="49" charset="0"/>
              </a:rPr>
              <a:t>println</a:t>
            </a:r>
            <a:r>
              <a:rPr lang="en-US" sz="25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methods when to position the output cursor at the beginning of the next line in the command window.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Newline characters are white-space characters.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backslash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\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) is called an </a:t>
            </a: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escape character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Indicates a “special character”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Backslash is combined with the next character to form an </a:t>
            </a: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escape sequence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The escape sequence </a:t>
            </a:r>
            <a:r>
              <a:rPr lang="en-US" sz="2500">
                <a:solidFill>
                  <a:srgbClr val="000000"/>
                </a:solidFill>
                <a:latin typeface="Lucida Console" pitchFamily="49" charset="0"/>
              </a:rPr>
              <a:t>\n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represents the newline character.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Complete list of escape sequences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java.sun.com/docs/books/jls/third_edition/html/</a:t>
            </a:r>
            <a:br>
              <a:rPr lang="en-US" sz="1900">
                <a:solidFill>
                  <a:srgbClr val="000000"/>
                </a:solidFill>
                <a:latin typeface="Lucida Console" pitchFamily="49" charset="0"/>
              </a:rPr>
            </a:b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lexical.html#3.10.6.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285B8-789C-EF4E-5D06-D9ACF054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02imageslides_Page_26.png">
            <a:extLst>
              <a:ext uri="{FF2B5EF4-FFF2-40B4-BE49-F238E27FC236}">
                <a16:creationId xmlns:a16="http://schemas.microsoft.com/office/drawing/2014/main" id="{E049E5A5-0A08-F3A5-BFDA-24F14A85B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32A59-3D47-D1B3-33DA-B4ECB39B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ch02imageslides_Page_25.png">
            <a:extLst>
              <a:ext uri="{FF2B5EF4-FFF2-40B4-BE49-F238E27FC236}">
                <a16:creationId xmlns:a16="http://schemas.microsoft.com/office/drawing/2014/main" id="{B57738C4-4815-ECEF-A0D9-07DDAEAE2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A1C2D-FD48-25AF-24E2-B60C0EC2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C4DC-8723-9862-CF0A-BFCC1E28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2.4  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Displaying Text with </a:t>
            </a:r>
            <a:r>
              <a:rPr lang="en-US" sz="2400">
                <a:solidFill>
                  <a:srgbClr val="3380E6"/>
                </a:solidFill>
                <a:latin typeface="Lucida Console"/>
              </a:rPr>
              <a:t>printf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49155" name="Text Placeholder 2">
            <a:extLst>
              <a:ext uri="{FF2B5EF4-FFF2-40B4-BE49-F238E27FC236}">
                <a16:creationId xmlns:a16="http://schemas.microsoft.com/office/drawing/2014/main" id="{88BF2710-AF3C-0DE4-8CD6-333B3EAAC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FF"/>
                </a:solidFill>
                <a:latin typeface="LucidaSansTypewriter" pitchFamily="49" charset="0"/>
              </a:rPr>
              <a:t>System.out.printf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 method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Lucida Console" pitchFamily="49" charset="0"/>
              </a:rPr>
              <a:t>f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 means “formatted”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displays formatted data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Multiple method arguments are placed in a </a:t>
            </a: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comma-separated list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Java allows large statements to be split over many lines.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Cannot split a statement in the middle of an identifier or string.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Method </a:t>
            </a:r>
            <a:r>
              <a:rPr lang="en-US" sz="2300">
                <a:solidFill>
                  <a:srgbClr val="000000"/>
                </a:solidFill>
                <a:latin typeface="Lucida Console" pitchFamily="49" charset="0"/>
              </a:rPr>
              <a:t>printf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’s first argument is a </a:t>
            </a: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format string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May consist of </a:t>
            </a:r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fixed text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format specifiers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Fixed text is output as it would be by </a:t>
            </a:r>
            <a:r>
              <a:rPr lang="en-US" sz="2000">
                <a:solidFill>
                  <a:srgbClr val="000000"/>
                </a:solidFill>
                <a:latin typeface="Lucida Console" pitchFamily="49" charset="0"/>
              </a:rPr>
              <a:t>print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 or </a:t>
            </a:r>
            <a:r>
              <a:rPr lang="en-US" sz="2000">
                <a:solidFill>
                  <a:srgbClr val="000000"/>
                </a:solidFill>
                <a:latin typeface="Lucida Console" pitchFamily="49" charset="0"/>
              </a:rPr>
              <a:t>println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Each format specifier is a placeholder for a value and specifies the type of data to output.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Format specifiers begin with a percent sign (</a:t>
            </a:r>
            <a:r>
              <a:rPr lang="en-US" sz="2300">
                <a:solidFill>
                  <a:srgbClr val="000000"/>
                </a:solidFill>
                <a:latin typeface="Lucida Console" pitchFamily="49" charset="0"/>
              </a:rPr>
              <a:t>%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) and are followed by a character that represents the data type.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Format specifier </a:t>
            </a:r>
            <a:r>
              <a:rPr lang="en-US" sz="2300">
                <a:solidFill>
                  <a:srgbClr val="0000FF"/>
                </a:solidFill>
                <a:latin typeface="LucidaSansTypewriter" pitchFamily="49" charset="0"/>
              </a:rPr>
              <a:t>%s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 is a placeholder for a string.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8EB27-E6C3-CBF3-3A35-0FDFCE3E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B589-8DDB-022B-AE80-8944FF08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2.1  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1A777640-BC15-BD64-1E94-2E79C160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Java application programming</a:t>
            </a:r>
            <a:b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altLang="en-GH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Use tools from the JDK to compile and run programs.</a:t>
            </a:r>
            <a:b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altLang="en-GH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Videos at </a:t>
            </a:r>
            <a:r>
              <a:rPr lang="en-US" altLang="en-GH">
                <a:solidFill>
                  <a:srgbClr val="FF0000"/>
                </a:solidFill>
                <a:latin typeface="Lucida Console" panose="020B0609040504020204" pitchFamily="49" charset="0"/>
              </a:rPr>
              <a:t>www.deitel.com/books/jhtp9/</a:t>
            </a:r>
            <a:r>
              <a:rPr lang="en-US" altLang="en-GH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br>
              <a:rPr lang="en-US" altLang="en-GH">
                <a:solidFill>
                  <a:srgbClr val="FF0000"/>
                </a:solidFill>
                <a:latin typeface="Times New Roman" panose="02020603050405020304" pitchFamily="18" charset="0"/>
              </a:rPr>
            </a:br>
            <a:endParaRPr lang="en-US" altLang="en-GH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Help you get started with Eclipse and NetBeans integrated development environments.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6ADEF-6457-EAAC-D6E5-8803F4D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02imageslides_Page_26.png">
            <a:extLst>
              <a:ext uri="{FF2B5EF4-FFF2-40B4-BE49-F238E27FC236}">
                <a16:creationId xmlns:a16="http://schemas.microsoft.com/office/drawing/2014/main" id="{C2035FDB-66C9-7115-49E0-C62A515EEC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D31D2-91D3-7B6C-85DD-6B7E60E4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h02imageslides_Page_28.png">
            <a:extLst>
              <a:ext uri="{FF2B5EF4-FFF2-40B4-BE49-F238E27FC236}">
                <a16:creationId xmlns:a16="http://schemas.microsoft.com/office/drawing/2014/main" id="{329B083F-FB03-7811-8B9F-2EA6623B2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9B0DC-2908-F1D9-A355-D6E8A33E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02imageslides_Page_28.png">
            <a:extLst>
              <a:ext uri="{FF2B5EF4-FFF2-40B4-BE49-F238E27FC236}">
                <a16:creationId xmlns:a16="http://schemas.microsoft.com/office/drawing/2014/main" id="{FB59E566-796D-7553-62D7-A9BB552E4D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68798-7146-B47B-0C57-9CCB5C0C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4C92-33E9-242E-A5A7-CEBCCA9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</a:t>
            </a:r>
          </a:p>
        </p:txBody>
      </p:sp>
      <p:sp>
        <p:nvSpPr>
          <p:cNvPr id="53251" name="Text Placeholder 2">
            <a:extLst>
              <a:ext uri="{FF2B5EF4-FFF2-40B4-BE49-F238E27FC236}">
                <a16:creationId xmlns:a16="http://schemas.microsoft.com/office/drawing/2014/main" id="{D0116007-7402-3226-4C36-C7A187807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Integers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Whole numbers, like –22, 7, 0 and 1024)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Programs remember numbers and other data in the computer’s memory and access that data through program elements called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variables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The program of Fig. 2.7 demonstrates these concepts.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26DF-3BC4-AA37-CD8C-AA736A15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h02imageslides_Page_31.png">
            <a:extLst>
              <a:ext uri="{FF2B5EF4-FFF2-40B4-BE49-F238E27FC236}">
                <a16:creationId xmlns:a16="http://schemas.microsoft.com/office/drawing/2014/main" id="{1D4300EB-6B09-FE0B-B897-FEA049B98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617ED-E2D7-24A2-FF3D-D27FE12B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02imageslides_Page_32.png">
            <a:extLst>
              <a:ext uri="{FF2B5EF4-FFF2-40B4-BE49-F238E27FC236}">
                <a16:creationId xmlns:a16="http://schemas.microsoft.com/office/drawing/2014/main" id="{017D8922-15E6-C2A4-AC32-0A905A9E1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96322-6BCD-FA65-2C7F-038A2519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E1BE-25F5-5DFE-3F92-3CF97FA0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56323" name="Text Placeholder 2">
            <a:extLst>
              <a:ext uri="{FF2B5EF4-FFF2-40B4-BE49-F238E27FC236}">
                <a16:creationId xmlns:a16="http://schemas.microsoft.com/office/drawing/2014/main" id="{90A1650F-7E92-9D93-BB83-07169762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 b="1">
                <a:solidFill>
                  <a:srgbClr val="0000FF"/>
                </a:solidFill>
                <a:latin typeface="LucidaSansTypewriter" pitchFamily="49" charset="0"/>
              </a:rPr>
              <a:t>import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declaration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Helps the compiler locate a class that is used in this program.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Rich set of predefined classes that you can reuse rather than “reinventing the wheel.”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Classes are grouped into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packages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—named groups of related classes—and are collectively referred to as the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Java class library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or the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Java Application Programming Interface 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Java API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You use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declarations to identify the predefined classes used in a Java program.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8B258-4DF7-EF41-2454-3956B362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02imageslides_Page_31.png">
            <a:extLst>
              <a:ext uri="{FF2B5EF4-FFF2-40B4-BE49-F238E27FC236}">
                <a16:creationId xmlns:a16="http://schemas.microsoft.com/office/drawing/2014/main" id="{415555D8-B582-2EF2-CE8C-7A6315079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28397-C543-AF49-9280-199E76FB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02imageslides_Page_32.png">
            <a:extLst>
              <a:ext uri="{FF2B5EF4-FFF2-40B4-BE49-F238E27FC236}">
                <a16:creationId xmlns:a16="http://schemas.microsoft.com/office/drawing/2014/main" id="{1A93E5CE-7BD4-4BC7-F3DC-6426A18B0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547B3-5BC2-CA75-816C-8E49DF8F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994E-A884-EB00-A9B0-8FAF75D4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59395" name="Text Placeholder 2">
            <a:extLst>
              <a:ext uri="{FF2B5EF4-FFF2-40B4-BE49-F238E27FC236}">
                <a16:creationId xmlns:a16="http://schemas.microsoft.com/office/drawing/2014/main" id="{A16AC296-80F9-8A8F-1FE6-53A8F302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Variable declaration statement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	Scanner input = </a:t>
            </a:r>
            <a:r>
              <a:rPr lang="en-US" sz="1900">
                <a:solidFill>
                  <a:srgbClr val="0000FF"/>
                </a:solidFill>
                <a:latin typeface="Lucida Console" pitchFamily="49" charset="0"/>
              </a:rPr>
              <a:t>new</a:t>
            </a: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 Scanner( System.in );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Specifies the name (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input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) and type (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Scanner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) of a variable that is used in this program.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Variable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 location in the computer’s memory where a value can be stored for use later in a program.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Must be declared with a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name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and a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type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before they can be used.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 variable’s name enables the program to access the value of the variable in memory.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The name can be any valid identifier.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 variable’s type specifies what kind of information is stored at that location in memory.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38ED9-D8FC-0A41-7EB6-9D4AEFAD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CF1C-2587-E918-9502-EE44FB31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312E0E98-8F6F-98C6-3DAB-B6FE38BBB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Java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application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 computer program that executes when you use the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java command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to launch the Java Virtual Machine (JVM). </a:t>
            </a:r>
          </a:p>
          <a:p>
            <a:pPr eaLnBrk="1" hangingPunct="1">
              <a:spcAft>
                <a:spcPts val="12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Sample program in Fig. 2.1 displays a line of text.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739A5-B914-BF2A-BCD1-DEB6F2AA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E20F-97F8-0F02-6A20-ED9993E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60419" name="Text Placeholder 2">
            <a:extLst>
              <a:ext uri="{FF2B5EF4-FFF2-40B4-BE49-F238E27FC236}">
                <a16:creationId xmlns:a16="http://schemas.microsoft.com/office/drawing/2014/main" id="{11E99963-5520-7FE9-509C-D6615BAC9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 b="1">
                <a:solidFill>
                  <a:srgbClr val="0000FF"/>
                </a:solidFill>
                <a:latin typeface="LucidaSansTypewriter" pitchFamily="49" charset="0"/>
              </a:rPr>
              <a:t>Scanner</a:t>
            </a:r>
            <a:r>
              <a:rPr lang="en-US" sz="2300" b="1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Enables a program to read data for use in a program.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Data can come from many sources, such as the user at the keyboard or a file on disk.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Before using a </a:t>
            </a:r>
            <a:r>
              <a:rPr lang="en-US" sz="2000">
                <a:solidFill>
                  <a:srgbClr val="000000"/>
                </a:solidFill>
                <a:latin typeface="Lucida Console" pitchFamily="49" charset="0"/>
              </a:rPr>
              <a:t>Scanner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, you must create it and specify the source of the data.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The equals sign (</a:t>
            </a:r>
            <a:r>
              <a:rPr lang="en-US" sz="2300">
                <a:solidFill>
                  <a:srgbClr val="000000"/>
                </a:solidFill>
                <a:latin typeface="Lucida Console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) in a declaration indicates that the variable should be </a:t>
            </a: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initialized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 (i.e., prepared for use in the program) with the result of the expression to the right of the equals sign.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 sz="2300">
                <a:solidFill>
                  <a:srgbClr val="0000FF"/>
                </a:solidFill>
                <a:latin typeface="LucidaSansTypewriter" pitchFamily="49" charset="0"/>
              </a:rPr>
              <a:t>new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 keyword creates an object.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Standard input object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sz="2300">
                <a:solidFill>
                  <a:srgbClr val="0000FF"/>
                </a:solidFill>
                <a:latin typeface="LucidaSansTypewriter" pitchFamily="49" charset="0"/>
              </a:rPr>
              <a:t>System.in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, enables applications to read bytes of information typed by the user.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Lucida Console" pitchFamily="49" charset="0"/>
              </a:rPr>
              <a:t>Scanner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 object translates these bytes into types that can be used in a program.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99-30C9-ABE4-954A-1A010BD3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3554-2A2F-89B8-8C27-68A73D60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61443" name="Text Placeholder 2">
            <a:extLst>
              <a:ext uri="{FF2B5EF4-FFF2-40B4-BE49-F238E27FC236}">
                <a16:creationId xmlns:a16="http://schemas.microsoft.com/office/drawing/2014/main" id="{56F40415-976F-1061-8D26-5900C6423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Variable declaration statements 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00FF"/>
                </a:solidFill>
                <a:latin typeface="Lucida Console" pitchFamily="49" charset="0"/>
              </a:rPr>
              <a:t>	int</a:t>
            </a: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 number1; </a:t>
            </a: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// first number to add</a:t>
            </a:r>
            <a:br>
              <a:rPr lang="en-US" sz="190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sz="1900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 number2; </a:t>
            </a: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// second number to add</a:t>
            </a:r>
            <a:br>
              <a:rPr lang="en-US" sz="190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sz="1900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sz="1900">
                <a:solidFill>
                  <a:srgbClr val="000000"/>
                </a:solidFill>
                <a:latin typeface="Lucida Console" pitchFamily="49" charset="0"/>
              </a:rPr>
              <a:t> sum; </a:t>
            </a: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// sum of number1 and number2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None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	declare that variables </a:t>
            </a:r>
            <a:r>
              <a:rPr lang="en-US" sz="2500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sz="2500">
                <a:solidFill>
                  <a:srgbClr val="000000"/>
                </a:solidFill>
                <a:latin typeface="Lucida Console" pitchFamily="49" charset="0"/>
              </a:rPr>
              <a:t>number2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sz="2500">
                <a:solidFill>
                  <a:srgbClr val="000000"/>
                </a:solidFill>
                <a:latin typeface="Lucida Console" pitchFamily="49" charset="0"/>
              </a:rPr>
              <a:t>sum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hold data of type 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int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They can hold integer.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Range of values for an 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int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is –2,147,483,648 to +2,147,483,647.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Actual 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int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values may not contain commas.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Several variables of the same type may be declared in one declaration with the variable names separated by commas.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B9958-6A5F-B7F5-05AE-63A0EB60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02imageslides_Page_33.png">
            <a:extLst>
              <a:ext uri="{FF2B5EF4-FFF2-40B4-BE49-F238E27FC236}">
                <a16:creationId xmlns:a16="http://schemas.microsoft.com/office/drawing/2014/main" id="{729E7F2C-C4BD-AE13-82B6-B6EC7A5C0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5F622-3673-CC6D-C27D-7C736D9F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02imageslides_Page_34.png">
            <a:extLst>
              <a:ext uri="{FF2B5EF4-FFF2-40B4-BE49-F238E27FC236}">
                <a16:creationId xmlns:a16="http://schemas.microsoft.com/office/drawing/2014/main" id="{D7226C14-D41B-4686-730A-C7D3F0A156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F5B38-3215-0FDB-74BD-834A91E1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02imageslides_Page_35.png">
            <a:extLst>
              <a:ext uri="{FF2B5EF4-FFF2-40B4-BE49-F238E27FC236}">
                <a16:creationId xmlns:a16="http://schemas.microsoft.com/office/drawing/2014/main" id="{DF6F2749-22AF-DB4B-F304-B103C7224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DF51-7C58-7E46-D1DF-3D55072C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ED45-79B6-1E2C-0829-9650BDA9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65539" name="Text Placeholder 2">
            <a:extLst>
              <a:ext uri="{FF2B5EF4-FFF2-40B4-BE49-F238E27FC236}">
                <a16:creationId xmlns:a16="http://schemas.microsoft.com/office/drawing/2014/main" id="{AD20E8FF-32CA-7DD2-FCB4-D3F0B83D3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Prompt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Output statement that directs the user to take a specific action.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System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is a class.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Part of package </a:t>
            </a:r>
            <a:r>
              <a:rPr lang="en-US" altLang="en-GH" b="1">
                <a:solidFill>
                  <a:srgbClr val="FF0000"/>
                </a:solidFill>
                <a:latin typeface="LucidaSansTypewriter" pitchFamily="49" charset="0"/>
              </a:rPr>
              <a:t>java.lang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System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is not imported with an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declaration at the beginning of the program.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AABA9-D62F-A526-4771-CD0F5B3C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02imageslides_Page_36.png">
            <a:extLst>
              <a:ext uri="{FF2B5EF4-FFF2-40B4-BE49-F238E27FC236}">
                <a16:creationId xmlns:a16="http://schemas.microsoft.com/office/drawing/2014/main" id="{5B2D573A-4FB7-9B5F-A510-B674A8954B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B3DC8-5D30-3C48-9AE8-93F0888D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6CCB-AB60-34C8-6EB6-37ED16C3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67587" name="Text Placeholder 2">
            <a:extLst>
              <a:ext uri="{FF2B5EF4-FFF2-40B4-BE49-F238E27FC236}">
                <a16:creationId xmlns:a16="http://schemas.microsoft.com/office/drawing/2014/main" id="{3ED070A3-38EC-134E-E65E-B9D1682A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058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Scanner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method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nextInt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800">
                <a:solidFill>
                  <a:srgbClr val="000000"/>
                </a:solidFill>
                <a:latin typeface="Lucida Console" pitchFamily="49" charset="0"/>
              </a:rPr>
              <a:t>number1 = input.nextInt(); </a:t>
            </a:r>
            <a:r>
              <a:rPr lang="en-US" sz="1800">
                <a:solidFill>
                  <a:srgbClr val="00BF00"/>
                </a:solidFill>
                <a:latin typeface="Lucida Console" pitchFamily="49" charset="0"/>
              </a:rPr>
              <a:t>// read first number from user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Obtains an integer from the user at the keyboard.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Program waits for the user to type the number and press the Enter key to submit the number to the program.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result of the call to method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nextInt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is placed in variable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by using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assignment operator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>
                <a:solidFill>
                  <a:srgbClr val="0000FF"/>
                </a:solidFill>
                <a:latin typeface="LucidaSansTypewriter" pitchFamily="49" charset="0"/>
              </a:rPr>
              <a:t>=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“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gets the value of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input.nextInt()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.”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Operator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=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is called a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binary operator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—it has two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operands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Everything to the right of the assignment operator,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=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is always evaluated before the assignment is performed.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2E574-505B-35F8-2399-024E9A06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h02imageslides_Page_37.png">
            <a:extLst>
              <a:ext uri="{FF2B5EF4-FFF2-40B4-BE49-F238E27FC236}">
                <a16:creationId xmlns:a16="http://schemas.microsoft.com/office/drawing/2014/main" id="{C8574FF7-BB26-99E7-BD52-83DC26EB2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4FA96-AFD3-F5E9-B4EE-E768DD0C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F5-294D-F69C-FE80-E9F86B03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69635" name="Text Placeholder 2">
            <a:extLst>
              <a:ext uri="{FF2B5EF4-FFF2-40B4-BE49-F238E27FC236}">
                <a16:creationId xmlns:a16="http://schemas.microsoft.com/office/drawing/2014/main" id="{83EF9054-5D65-1118-DE36-88520D067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458200" cy="4525962"/>
          </a:xfrm>
        </p:spPr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Arithmetic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700">
                <a:solidFill>
                  <a:srgbClr val="000000"/>
                </a:solidFill>
                <a:latin typeface="Lucida Console" pitchFamily="49" charset="0"/>
              </a:rPr>
              <a:t>sum = number1 + number2; </a:t>
            </a:r>
            <a:r>
              <a:rPr lang="en-US" sz="1700">
                <a:solidFill>
                  <a:srgbClr val="00BF00"/>
                </a:solidFill>
                <a:latin typeface="Lucida Console" pitchFamily="49" charset="0"/>
              </a:rPr>
              <a:t>// add numbers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Assignment statement that calculates the sum of the variables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number2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then assigns the result to variable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sum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by using the assignment operator,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=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“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sum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gets the value of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+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number2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.”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In general, calculations are performed in assignment statements.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Portions of statements that contain calculations are called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expressions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An expression is any portion of a statement that has a value associated with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9E1F6-3BBB-E7D0-4DA4-C492203B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ch02imageslides_Page_06.png">
            <a:extLst>
              <a:ext uri="{FF2B5EF4-FFF2-40B4-BE49-F238E27FC236}">
                <a16:creationId xmlns:a16="http://schemas.microsoft.com/office/drawing/2014/main" id="{90036646-D73D-CA57-5A89-F31E307FD1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6"/>
          <a:stretch>
            <a:fillRect/>
          </a:stretch>
        </p:blipFill>
        <p:spPr bwMode="auto">
          <a:xfrm>
            <a:off x="0" y="652463"/>
            <a:ext cx="8985250" cy="66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B2BB6-CDDD-5C60-0F54-F99A5D12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A5FE-14C9-F31D-55F6-DB30214C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70659" name="Text Placeholder 2">
            <a:extLst>
              <a:ext uri="{FF2B5EF4-FFF2-40B4-BE49-F238E27FC236}">
                <a16:creationId xmlns:a16="http://schemas.microsoft.com/office/drawing/2014/main" id="{0052E7E7-78C6-5C7D-FE87-85FEBC907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Integer formatted output</a:t>
            </a:r>
          </a:p>
          <a:p>
            <a:pPr lvl="2" eaLnBrk="1" hangingPunct="1">
              <a:spcAft>
                <a:spcPts val="600"/>
              </a:spcAft>
              <a:buFont typeface="Wingdings 2" pitchFamily="2" charset="2"/>
              <a:buNone/>
            </a:pP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System.out.printf( </a:t>
            </a:r>
            <a:r>
              <a:rPr lang="en-US" altLang="en-GH">
                <a:solidFill>
                  <a:srgbClr val="128AFF"/>
                </a:solidFill>
                <a:latin typeface="Lucida Console" panose="020B0609040504020204" pitchFamily="49" charset="0"/>
              </a:rPr>
              <a:t>"Sum is %d\n"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, sum ); </a:t>
            </a:r>
            <a:endParaRPr lang="en-US" altLang="en-GH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Format specifier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%d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is a placeholder for an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value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The letter </a:t>
            </a:r>
            <a:r>
              <a:rPr lang="en-US" altLang="en-GH">
                <a:solidFill>
                  <a:srgbClr val="000000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stands for “decimal integer.”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F1527-11CD-8B87-4B97-4DA4BB8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862-EAAF-560A-C696-2F67864A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2.6  </a:t>
            </a:r>
            <a:r>
              <a:rPr lang="en-US">
                <a:solidFill>
                  <a:srgbClr val="3380E6"/>
                </a:solidFill>
                <a:latin typeface="Arial"/>
              </a:rPr>
              <a:t>Memory Concepts</a:t>
            </a:r>
          </a:p>
        </p:txBody>
      </p:sp>
      <p:sp>
        <p:nvSpPr>
          <p:cNvPr id="71683" name="Text Placeholder 2">
            <a:extLst>
              <a:ext uri="{FF2B5EF4-FFF2-40B4-BE49-F238E27FC236}">
                <a16:creationId xmlns:a16="http://schemas.microsoft.com/office/drawing/2014/main" id="{C94F193D-DE96-4980-F823-27B1A8D03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Variables</a:t>
            </a:r>
          </a:p>
          <a:p>
            <a:pPr lvl="1"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Every variable has 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name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type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, 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size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(in bytes) and a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value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When a new value is placed into a variable, the new value replaces the previous value (if any) </a:t>
            </a:r>
          </a:p>
          <a:p>
            <a:pPr lvl="1"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The previous value is lost.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7E035-388B-7503-D96B-2EB6E9B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02imageslides_Page_40.png">
            <a:extLst>
              <a:ext uri="{FF2B5EF4-FFF2-40B4-BE49-F238E27FC236}">
                <a16:creationId xmlns:a16="http://schemas.microsoft.com/office/drawing/2014/main" id="{91091AB8-6605-1DC0-686A-5938F5FCF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5B00-31F6-C5D0-7CCE-F5265C71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607B-266A-CF0F-3614-6848DF58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</a:t>
            </a:r>
          </a:p>
        </p:txBody>
      </p:sp>
      <p:sp>
        <p:nvSpPr>
          <p:cNvPr id="73731" name="Text Placeholder 2">
            <a:extLst>
              <a:ext uri="{FF2B5EF4-FFF2-40B4-BE49-F238E27FC236}">
                <a16:creationId xmlns:a16="http://schemas.microsoft.com/office/drawing/2014/main" id="{6680002C-EBE9-6DAE-40F1-C837BCB39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Arithmetic operators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are summarized in Fig. 2.11.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asterisk 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>
                <a:solidFill>
                  <a:srgbClr val="0000FF"/>
                </a:solidFill>
                <a:latin typeface="LucidaSansTypewriter" pitchFamily="49" charset="0"/>
              </a:rPr>
              <a:t>*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) indicates multiplication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percent sign (</a:t>
            </a:r>
            <a:r>
              <a:rPr lang="en-US">
                <a:solidFill>
                  <a:srgbClr val="0000FF"/>
                </a:solidFill>
                <a:latin typeface="LucidaSansTypewriter" pitchFamily="49" charset="0"/>
              </a:rPr>
              <a:t>%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) is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remainder operator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arithmetic operators are binary operators because they each operate on two operands.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Integer division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yields an integer quotient.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Any fractional part in integer division is simply discarded (i.e., truncated)—no rounding occurs.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The remainder operator,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%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yields the remainder after division.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C6DD3-D28A-DC04-4B2D-BE1EB81A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h02imageslides_Page_41.png">
            <a:extLst>
              <a:ext uri="{FF2B5EF4-FFF2-40B4-BE49-F238E27FC236}">
                <a16:creationId xmlns:a16="http://schemas.microsoft.com/office/drawing/2014/main" id="{9281F9B6-1350-B985-117D-733872E90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r="28218" b="48351"/>
          <a:stretch>
            <a:fillRect/>
          </a:stretch>
        </p:blipFill>
        <p:spPr bwMode="auto">
          <a:xfrm>
            <a:off x="976313" y="652463"/>
            <a:ext cx="7297737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6634-D7F2-774C-FD6B-7601FD8B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6460-60E6-10DF-1948-8A853F78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 (Cont.)</a:t>
            </a:r>
          </a:p>
        </p:txBody>
      </p:sp>
      <p:sp>
        <p:nvSpPr>
          <p:cNvPr id="75779" name="Text Placeholder 2">
            <a:extLst>
              <a:ext uri="{FF2B5EF4-FFF2-40B4-BE49-F238E27FC236}">
                <a16:creationId xmlns:a16="http://schemas.microsoft.com/office/drawing/2014/main" id="{3F92119C-7A94-4B20-539B-B0D072D73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Arithmetic expressions in Java must be written in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straight-line form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to facilitate entering programs into the computer.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Expressions such as “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divided by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b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” must be written as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/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Lucida Console" pitchFamily="49" charset="0"/>
              </a:rPr>
              <a:t>b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so that all constants, variables and operators appear in a straight line.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Parentheses are used to group terms in expressions in the same manner as in algebraic expressions.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If an expression contains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nested parentheses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, the expression in the innermost set of parentheses is evaluated first.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7B368-C6CC-F2BE-1B64-6CB03361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E8CE-1D8F-5FB1-107B-9038EEE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 (Cont.)</a:t>
            </a:r>
          </a:p>
        </p:txBody>
      </p:sp>
      <p:sp>
        <p:nvSpPr>
          <p:cNvPr id="76803" name="Text Placeholder 2">
            <a:extLst>
              <a:ext uri="{FF2B5EF4-FFF2-40B4-BE49-F238E27FC236}">
                <a16:creationId xmlns:a16="http://schemas.microsoft.com/office/drawing/2014/main" id="{62B8B061-B3FF-F8C7-9A96-FF7892BBF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Rules of operator precedence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Multiplication, division and remainder operations are applied first.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If an expression contains several such operations, they are applied from left to right.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Multiplication, division and remainder operators have the same level of precedence.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Addition and subtraction operations are applied next.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If an expression contains several such operations, the operators are applied from left to right.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Addition and subtraction operators have the same level of precedence.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When we say that operators are applied from left to right, we are referring to their </a:t>
            </a:r>
            <a:r>
              <a:rPr lang="en-US" sz="2300">
                <a:solidFill>
                  <a:srgbClr val="0000FF"/>
                </a:solidFill>
                <a:latin typeface="Times New Roman" pitchFamily="18" charset="0"/>
              </a:rPr>
              <a:t>associativity</a:t>
            </a: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Some operators associate from right to left. 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300">
                <a:solidFill>
                  <a:srgbClr val="000000"/>
                </a:solidFill>
                <a:latin typeface="Times New Roman" pitchFamily="18" charset="0"/>
              </a:rPr>
              <a:t>Complete precedence chart is included in Appendix 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02D14-0B96-4607-9CC7-D694AD52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02imageslides_Page_42.png">
            <a:extLst>
              <a:ext uri="{FF2B5EF4-FFF2-40B4-BE49-F238E27FC236}">
                <a16:creationId xmlns:a16="http://schemas.microsoft.com/office/drawing/2014/main" id="{1DD99807-CCAC-84C4-D013-9556937F68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2" b="50000"/>
          <a:stretch>
            <a:fillRect/>
          </a:stretch>
        </p:blipFill>
        <p:spPr bwMode="auto">
          <a:xfrm>
            <a:off x="0" y="652463"/>
            <a:ext cx="9137650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7FA17-7AD1-AE2A-1D99-9C6B70F7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02imageslides_Page_43.PNG">
            <a:extLst>
              <a:ext uri="{FF2B5EF4-FFF2-40B4-BE49-F238E27FC236}">
                <a16:creationId xmlns:a16="http://schemas.microsoft.com/office/drawing/2014/main" id="{B2D363AB-BFE5-23D4-BF5F-70C1B37DB5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29407-3FD1-7AAD-5DC9-2755A5C0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2373-8922-5D7E-2338-20CC0C95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 (Cont.)</a:t>
            </a:r>
          </a:p>
        </p:txBody>
      </p:sp>
      <p:sp>
        <p:nvSpPr>
          <p:cNvPr id="79875" name="Text Placeholder 2">
            <a:extLst>
              <a:ext uri="{FF2B5EF4-FFF2-40B4-BE49-F238E27FC236}">
                <a16:creationId xmlns:a16="http://schemas.microsoft.com/office/drawing/2014/main" id="{4AB3B302-06F6-A0F3-05CC-D8445051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As in algebra, it’s acceptable to place 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redundant parentheses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(unnecessary parentheses) in an ex-pression to make the expression clearer.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11392-9DCD-E35A-34B1-647BE822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A89E-16A8-556D-0E20-83069990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      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id="{F0B67F1C-22E1-52FD-226C-94637BC6C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Comments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	// Fig. 2.1: Welcome1.java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FF"/>
                </a:solidFill>
                <a:latin typeface="LucidaSansTypewriter" pitchFamily="49" charset="0"/>
              </a:rPr>
              <a:t>//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indicates that the line is a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comment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Used to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document programs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and improve their readability.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Compiler ignores comments.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 comment that begins with </a:t>
            </a:r>
            <a:r>
              <a:rPr lang="en-US" sz="2100">
                <a:solidFill>
                  <a:srgbClr val="000000"/>
                </a:solidFill>
                <a:latin typeface="Lucida Console" pitchFamily="49" charset="0"/>
              </a:rPr>
              <a:t>//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is an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end-of-line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comment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—it terminates at the end of the line on which it appears.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Traditional comment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, can be spread over several lines as in</a:t>
            </a:r>
          </a:p>
          <a:p>
            <a:pPr lvl="2" eaLnBrk="1" hangingPunct="1">
              <a:spcAft>
                <a:spcPts val="600"/>
              </a:spcAft>
              <a:buFont typeface="Wingdings 2" pitchFamily="18" charset="2"/>
              <a:buNone/>
              <a:defRPr/>
            </a:pP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	/* This is a traditional comment. It</a:t>
            </a:r>
            <a:br>
              <a:rPr lang="en-US" sz="190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sz="1900">
                <a:solidFill>
                  <a:srgbClr val="00BF00"/>
                </a:solidFill>
                <a:latin typeface="Lucida Console" pitchFamily="49" charset="0"/>
              </a:rPr>
              <a:t>   can be split over multiple lines */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This type of comment begins with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/*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and ends with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*/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All text between the delimiters is ignored by the compiler.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10F4C-FAE7-761D-B1B5-134FDF44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0CB2-A114-8296-C9A8-84D6AFB3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2.8  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Decision Making: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Equality and Relational Operators</a:t>
            </a:r>
          </a:p>
        </p:txBody>
      </p:sp>
      <p:sp>
        <p:nvSpPr>
          <p:cNvPr id="80899" name="Text Placeholder 2">
            <a:extLst>
              <a:ext uri="{FF2B5EF4-FFF2-40B4-BE49-F238E27FC236}">
                <a16:creationId xmlns:a16="http://schemas.microsoft.com/office/drawing/2014/main" id="{4277708B-3294-0791-D617-25C2529D7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Condition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An expression that can be </a:t>
            </a:r>
            <a:r>
              <a:rPr lang="en-US" sz="2100">
                <a:solidFill>
                  <a:srgbClr val="0000FF"/>
                </a:solidFill>
                <a:latin typeface="LucidaSansTypewriter" pitchFamily="49" charset="0"/>
              </a:rPr>
              <a:t>true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or </a:t>
            </a:r>
            <a:r>
              <a:rPr lang="en-US" sz="2100">
                <a:solidFill>
                  <a:srgbClr val="0000FF"/>
                </a:solidFill>
                <a:latin typeface="LucidaSansTypewriter" pitchFamily="49" charset="0"/>
              </a:rPr>
              <a:t>false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if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selection statement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Allows a program to make a </a:t>
            </a:r>
            <a:r>
              <a:rPr lang="en-US" sz="2100">
                <a:solidFill>
                  <a:srgbClr val="0000FF"/>
                </a:solidFill>
                <a:latin typeface="Times New Roman" pitchFamily="18" charset="0"/>
              </a:rPr>
              <a:t>decision</a:t>
            </a:r>
            <a:r>
              <a:rPr lang="en-US" sz="2100">
                <a:solidFill>
                  <a:srgbClr val="000000"/>
                </a:solidFill>
                <a:latin typeface="Times New Roman" pitchFamily="18" charset="0"/>
              </a:rPr>
              <a:t> based on a condition’s value.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Equality operators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==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!=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FF"/>
                </a:solidFill>
                <a:latin typeface="Times New Roman" pitchFamily="18" charset="0"/>
              </a:rPr>
              <a:t>Relational operators 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&gt;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&lt;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&gt;=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sz="2500">
                <a:solidFill>
                  <a:srgbClr val="0000FF"/>
                </a:solidFill>
                <a:latin typeface="LucidaSansTypewriter" pitchFamily="49" charset="0"/>
              </a:rPr>
              <a:t>&lt;=</a:t>
            </a: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)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Both equality operators have the same level of precedence, which is lower than that of the relational operators.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The equality operators associate from left to right. </a:t>
            </a:r>
          </a:p>
          <a:p>
            <a:pPr eaLnBrk="1" hangingPunct="1">
              <a:spcAft>
                <a:spcPts val="600"/>
              </a:spcAft>
              <a:buFont typeface="Wingdings 3" pitchFamily="18" charset="2"/>
              <a:buChar char=""/>
              <a:defRPr/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</a:rPr>
              <a:t>The relational operators all have the same level of precedence and also associate from left to right.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D6BF3-FAD6-F8C0-FF48-2C29128E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8087-00BF-31B4-10A6-95531AC7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sz="2400">
                <a:solidFill>
                  <a:srgbClr val="3380E6"/>
                </a:solidFill>
                <a:latin typeface="Arial"/>
              </a:rPr>
              <a:t>Our First Program in Java: Printing a Line of Text </a:t>
            </a:r>
            <a:br>
              <a:rPr lang="en-US" sz="2400">
                <a:solidFill>
                  <a:srgbClr val="3380E6"/>
                </a:solidFill>
                <a:latin typeface="Arial"/>
              </a:rPr>
            </a:br>
            <a:r>
              <a:rPr lang="en-US" sz="2400">
                <a:solidFill>
                  <a:srgbClr val="3380E6"/>
                </a:solidFill>
                <a:latin typeface="Arial"/>
              </a:rPr>
              <a:t>       (Cont.)</a:t>
            </a:r>
          </a:p>
        </p:txBody>
      </p:sp>
      <p:sp>
        <p:nvSpPr>
          <p:cNvPr id="17411" name="Text Placeholder 2">
            <a:extLst>
              <a:ext uri="{FF2B5EF4-FFF2-40B4-BE49-F238E27FC236}">
                <a16:creationId xmlns:a16="http://schemas.microsoft.com/office/drawing/2014/main" id="{78E1CE63-C919-5BA8-A780-BF5C5700A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Javadoc comments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Delimited by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/**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*/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All text between the Javadoc comment delimiters is ignored by the compiler.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Enable you to embed program documentation directly in your programs.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GH">
                <a:solidFill>
                  <a:srgbClr val="0000FF"/>
                </a:solidFill>
                <a:latin typeface="LucidaSansTypewriter" pitchFamily="49" charset="0"/>
              </a:rPr>
              <a:t>javadoc</a:t>
            </a:r>
            <a:r>
              <a:rPr lang="en-US" altLang="en-GH">
                <a:solidFill>
                  <a:srgbClr val="0000FF"/>
                </a:solidFill>
                <a:latin typeface="Times New Roman" panose="02020603050405020304" pitchFamily="18" charset="0"/>
              </a:rPr>
              <a:t> utility program</a:t>
            </a:r>
            <a:r>
              <a:rPr lang="en-US" altLang="en-GH">
                <a:solidFill>
                  <a:srgbClr val="000000"/>
                </a:solidFill>
                <a:latin typeface="Times New Roman" panose="02020603050405020304" pitchFamily="18" charset="0"/>
              </a:rPr>
              <a:t> (Appendix M) reads Javadoc comments and uses them to prepare your program’s documentation in HTML format.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AD25A-5584-62FB-547A-75DF7C91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ch02imageslides_Page_07.png">
            <a:extLst>
              <a:ext uri="{FF2B5EF4-FFF2-40B4-BE49-F238E27FC236}">
                <a16:creationId xmlns:a16="http://schemas.microsoft.com/office/drawing/2014/main" id="{A4193DC7-560A-8B0A-6137-92032F348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CC755-F448-82BC-5887-B9DE43AF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WikiEditForm</Display>
  <Edit>WikiEditForm</Edit>
  <New>WikiEditForm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Wiki Page" ma:contentTypeID="0x01010800C661CDCFE8494F4E9AB730BE44130AE2" ma:contentTypeVersion="1" ma:contentTypeDescription="Create a new wiki page." ma:contentTypeScope="" ma:versionID="ac3f0c655fe2ae58085a4548e8dc0796">
  <xsd:schema xmlns:xsd="http://www.w3.org/2001/XMLSchema" xmlns:xs="http://www.w3.org/2001/XMLSchema" xmlns:p="http://schemas.microsoft.com/office/2006/metadata/properties" xmlns:ns1="http://schemas.microsoft.com/sharepoint/v3" xmlns:ns2="e5222bea-0a0f-4f8c-b9f7-21e1ae72cb64" targetNamespace="http://schemas.microsoft.com/office/2006/metadata/properties" ma:root="true" ma:fieldsID="35dc98d1b06bd8f9f810fb7c0d70b157" ns1:_="" ns2:_="">
    <xsd:import namespace="http://schemas.microsoft.com/sharepoint/v3"/>
    <xsd:import namespace="e5222bea-0a0f-4f8c-b9f7-21e1ae72cb64"/>
    <xsd:element name="properties">
      <xsd:complexType>
        <xsd:sequence>
          <xsd:element name="documentManagement">
            <xsd:complexType>
              <xsd:all>
                <xsd:element ref="ns1:WikiField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WikiField" ma:index="7" nillable="true" ma:displayName="Wiki Content" ma:internalName="WikiField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2bea-0a0f-4f8c-b9f7-21e1ae72cb6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5BE87C-DD4D-42D6-8259-BCDBF8AECE2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D00BC15-351E-4C7B-8C68-03B843EE5F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F64C27-7886-45E8-806A-71783C14E832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625DEF46-A4AA-48FA-81FB-1CC311B36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222bea-0a0f-4f8c-b9f7-21e1ae72cb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137</TotalTime>
  <Words>3628</Words>
  <Application>Microsoft Macintosh PowerPoint</Application>
  <PresentationFormat>On-screen Show (4:3)</PresentationFormat>
  <Paragraphs>334</Paragraphs>
  <Slides>70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Lucida Sans Unicode</vt:lpstr>
      <vt:lpstr>Wingdings 3</vt:lpstr>
      <vt:lpstr>Verdana</vt:lpstr>
      <vt:lpstr>Wingdings 2</vt:lpstr>
      <vt:lpstr>Calibri</vt:lpstr>
      <vt:lpstr>Times New Roman</vt:lpstr>
      <vt:lpstr>Lucida Console</vt:lpstr>
      <vt:lpstr>Wingdings</vt:lpstr>
      <vt:lpstr>LucidaSansTypewriter</vt:lpstr>
      <vt:lpstr>Concourse</vt:lpstr>
      <vt:lpstr>Introduction to  Java Applications</vt:lpstr>
      <vt:lpstr>PowerPoint Presentation</vt:lpstr>
      <vt:lpstr>PowerPoint Presentation</vt:lpstr>
      <vt:lpstr>2.1  Introduction</vt:lpstr>
      <vt:lpstr>2.2  Our First Program in Java: Printing a Line of Text</vt:lpstr>
      <vt:lpstr>PowerPoint Presentation</vt:lpstr>
      <vt:lpstr>2.2  Our First Program in Java: Printing a Line of Text                (Cont.)</vt:lpstr>
      <vt:lpstr>2.2  Our First Program in Java: Printing a Line of Text         (Cont.)</vt:lpstr>
      <vt:lpstr>PowerPoint Presentation</vt:lpstr>
      <vt:lpstr>PowerPoint Presentation</vt:lpstr>
      <vt:lpstr>2.2  Our First Program in Java: Printing a Line of Text         (Cont.)</vt:lpstr>
      <vt:lpstr>PowerPoint Presentation</vt:lpstr>
      <vt:lpstr>2.2  Our First Program in Java: Printing a Line of Text         (Cont.)</vt:lpstr>
      <vt:lpstr>2.2  Our First Program in Java: Printing a Line of Text         (Cont.)</vt:lpstr>
      <vt:lpstr>PowerPoint Presentation</vt:lpstr>
      <vt:lpstr>2.2  Our First Program in Java: Printing a Line of Text         (Cont.)</vt:lpstr>
      <vt:lpstr>PowerPoint Presentation</vt:lpstr>
      <vt:lpstr>PowerPoint Presentation</vt:lpstr>
      <vt:lpstr>PowerPoint Presentation</vt:lpstr>
      <vt:lpstr>PowerPoint Presentation</vt:lpstr>
      <vt:lpstr>2.2  Our First Program in Java: Printing a Line of Text         (Cont.)</vt:lpstr>
      <vt:lpstr>2.2  Our First Program in Java: Printing a Line of Text         (Cont.)</vt:lpstr>
      <vt:lpstr>PowerPoint Presentation</vt:lpstr>
      <vt:lpstr>2.2  Our First Program in Java: Printing a Line of Text         (Cont.)</vt:lpstr>
      <vt:lpstr>PowerPoint Presentation</vt:lpstr>
      <vt:lpstr>PowerPoint Presentation</vt:lpstr>
      <vt:lpstr>2.2  Our First Program in Java: Printing a Line of Text         (Cont.)</vt:lpstr>
      <vt:lpstr>PowerPoint Presentation</vt:lpstr>
      <vt:lpstr>PowerPoint Presentation</vt:lpstr>
      <vt:lpstr>PowerPoint Presentation</vt:lpstr>
      <vt:lpstr>2.2  Our First Program in Java: Printing a Line of Text         (Cont.)</vt:lpstr>
      <vt:lpstr>PowerPoint Presentation</vt:lpstr>
      <vt:lpstr>PowerPoint Presentation</vt:lpstr>
      <vt:lpstr>2.3  Modifying Your First Java Program</vt:lpstr>
      <vt:lpstr>PowerPoint Presentation</vt:lpstr>
      <vt:lpstr>2.3  Modifying Your First Java Program (Cont.)</vt:lpstr>
      <vt:lpstr>PowerPoint Presentation</vt:lpstr>
      <vt:lpstr>PowerPoint Presentation</vt:lpstr>
      <vt:lpstr>2.4  Displaying Text with printf </vt:lpstr>
      <vt:lpstr>PowerPoint Presentation</vt:lpstr>
      <vt:lpstr>PowerPoint Presentation</vt:lpstr>
      <vt:lpstr>PowerPoint Presentation</vt:lpstr>
      <vt:lpstr>2.5  Another Application: Adding Integers</vt:lpstr>
      <vt:lpstr>PowerPoint Presentation</vt:lpstr>
      <vt:lpstr>PowerPoint Presentation</vt:lpstr>
      <vt:lpstr>2.5  Another Application: Adding Integers (Cont.)</vt:lpstr>
      <vt:lpstr>PowerPoint Presentation</vt:lpstr>
      <vt:lpstr>PowerPoint Presentation</vt:lpstr>
      <vt:lpstr>2.5  Another Application: Adding Integers (Cont.)</vt:lpstr>
      <vt:lpstr>2.5  Another Application: Adding Integers (Cont.)</vt:lpstr>
      <vt:lpstr>2.5  Another Application: Adding Integers (Cont.)</vt:lpstr>
      <vt:lpstr>PowerPoint Presentation</vt:lpstr>
      <vt:lpstr>PowerPoint Presentation</vt:lpstr>
      <vt:lpstr>PowerPoint Presentation</vt:lpstr>
      <vt:lpstr>2.5  Another Application: Adding Integers (Cont.)</vt:lpstr>
      <vt:lpstr>PowerPoint Presentation</vt:lpstr>
      <vt:lpstr>2.5  Another Application: Adding Integers (Cont.)</vt:lpstr>
      <vt:lpstr>PowerPoint Presentation</vt:lpstr>
      <vt:lpstr>2.5  Another Application: Adding Integers (Cont.)</vt:lpstr>
      <vt:lpstr>2.5  Another Application: Adding Integers (Cont.)</vt:lpstr>
      <vt:lpstr>2.6  Memory Concepts</vt:lpstr>
      <vt:lpstr>PowerPoint Presentation</vt:lpstr>
      <vt:lpstr>2.7  Arithmetic</vt:lpstr>
      <vt:lpstr>PowerPoint Presentation</vt:lpstr>
      <vt:lpstr>2.7  Arithmetic (Cont.)</vt:lpstr>
      <vt:lpstr>2.7  Arithmetic (Cont.)</vt:lpstr>
      <vt:lpstr>PowerPoint Presentation</vt:lpstr>
      <vt:lpstr>PowerPoint Presentation</vt:lpstr>
      <vt:lpstr>2.7  Arithmetic (Cont.)</vt:lpstr>
      <vt:lpstr>2.8  Decision Making:         Equality and Relational Operators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Introduction to  Classes and Objects</dc:title>
  <dc:creator>paul</dc:creator>
  <cp:lastModifiedBy>Microsoft Office User</cp:lastModifiedBy>
  <cp:revision>27</cp:revision>
  <dcterms:created xsi:type="dcterms:W3CDTF">2009-05-06T19:13:02Z</dcterms:created>
  <dcterms:modified xsi:type="dcterms:W3CDTF">2023-03-27T10:17:20Z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kiField">
    <vt:lpwstr/>
  </property>
  <property fmtid="{D5CDD505-2E9C-101B-9397-08002B2CF9AE}" pid="3" name="_dlc_DocId">
    <vt:lpwstr>4DEH7KH7T3PT-106-12146</vt:lpwstr>
  </property>
  <property fmtid="{D5CDD505-2E9C-101B-9397-08002B2CF9AE}" pid="4" name="_dlc_DocIdItemGuid">
    <vt:lpwstr>b7f93964-e19c-4a71-945c-8237d870e794</vt:lpwstr>
  </property>
  <property fmtid="{D5CDD505-2E9C-101B-9397-08002B2CF9AE}" pid="5" name="_dlc_DocIdUrl">
    <vt:lpwstr>http://10.1.5.1/jwilson/_layouts/DocIdRedir.aspx?ID=4DEH7KH7T3PT-106-12146, 4DEH7KH7T3PT-106-12146</vt:lpwstr>
  </property>
</Properties>
</file>